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1"/>
  </p:notesMasterIdLst>
  <p:handoutMasterIdLst>
    <p:handoutMasterId r:id="rId82"/>
  </p:handoutMasterIdLst>
  <p:sldIdLst>
    <p:sldId id="303" r:id="rId2"/>
    <p:sldId id="708" r:id="rId3"/>
    <p:sldId id="709" r:id="rId4"/>
    <p:sldId id="710" r:id="rId5"/>
    <p:sldId id="711" r:id="rId6"/>
    <p:sldId id="929" r:id="rId7"/>
    <p:sldId id="930" r:id="rId8"/>
    <p:sldId id="931" r:id="rId9"/>
    <p:sldId id="932" r:id="rId10"/>
    <p:sldId id="933" r:id="rId11"/>
    <p:sldId id="718" r:id="rId12"/>
    <p:sldId id="719" r:id="rId13"/>
    <p:sldId id="720" r:id="rId14"/>
    <p:sldId id="863" r:id="rId15"/>
    <p:sldId id="724" r:id="rId16"/>
    <p:sldId id="723" r:id="rId17"/>
    <p:sldId id="888" r:id="rId18"/>
    <p:sldId id="740" r:id="rId19"/>
    <p:sldId id="769" r:id="rId20"/>
    <p:sldId id="792" r:id="rId21"/>
    <p:sldId id="818" r:id="rId22"/>
    <p:sldId id="819" r:id="rId23"/>
    <p:sldId id="820" r:id="rId24"/>
    <p:sldId id="821" r:id="rId25"/>
    <p:sldId id="822" r:id="rId26"/>
    <p:sldId id="828" r:id="rId27"/>
    <p:sldId id="829" r:id="rId28"/>
    <p:sldId id="830" r:id="rId29"/>
    <p:sldId id="837" r:id="rId30"/>
    <p:sldId id="843" r:id="rId31"/>
    <p:sldId id="849" r:id="rId32"/>
    <p:sldId id="850" r:id="rId33"/>
    <p:sldId id="851" r:id="rId34"/>
    <p:sldId id="864" r:id="rId35"/>
    <p:sldId id="872" r:id="rId36"/>
    <p:sldId id="881" r:id="rId37"/>
    <p:sldId id="889" r:id="rId38"/>
    <p:sldId id="873" r:id="rId39"/>
    <p:sldId id="934" r:id="rId40"/>
    <p:sldId id="907" r:id="rId41"/>
    <p:sldId id="908" r:id="rId42"/>
    <p:sldId id="910" r:id="rId43"/>
    <p:sldId id="903" r:id="rId44"/>
    <p:sldId id="901" r:id="rId45"/>
    <p:sldId id="906" r:id="rId46"/>
    <p:sldId id="894" r:id="rId47"/>
    <p:sldId id="897" r:id="rId48"/>
    <p:sldId id="899" r:id="rId49"/>
    <p:sldId id="896" r:id="rId50"/>
    <p:sldId id="900" r:id="rId51"/>
    <p:sldId id="912" r:id="rId52"/>
    <p:sldId id="891" r:id="rId53"/>
    <p:sldId id="911" r:id="rId54"/>
    <p:sldId id="874" r:id="rId55"/>
    <p:sldId id="915" r:id="rId56"/>
    <p:sldId id="898" r:id="rId57"/>
    <p:sldId id="904" r:id="rId58"/>
    <p:sldId id="905" r:id="rId59"/>
    <p:sldId id="893" r:id="rId60"/>
    <p:sldId id="935" r:id="rId61"/>
    <p:sldId id="909" r:id="rId62"/>
    <p:sldId id="914" r:id="rId63"/>
    <p:sldId id="895" r:id="rId64"/>
    <p:sldId id="913" r:id="rId65"/>
    <p:sldId id="892" r:id="rId66"/>
    <p:sldId id="890" r:id="rId67"/>
    <p:sldId id="902" r:id="rId68"/>
    <p:sldId id="936" r:id="rId69"/>
    <p:sldId id="742" r:id="rId70"/>
    <p:sldId id="743" r:id="rId71"/>
    <p:sldId id="744" r:id="rId72"/>
    <p:sldId id="812" r:id="rId73"/>
    <p:sldId id="745" r:id="rId74"/>
    <p:sldId id="810" r:id="rId75"/>
    <p:sldId id="928" r:id="rId76"/>
    <p:sldId id="922" r:id="rId77"/>
    <p:sldId id="747" r:id="rId78"/>
    <p:sldId id="748" r:id="rId79"/>
    <p:sldId id="866" r:id="rId8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E9EDF4"/>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26" y="26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99.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99.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9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9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Attendance!$D$2:$BZ$2</c:f>
              <c:strCache>
                <c:ptCount val="75"/>
                <c:pt idx="0">
                  <c:v>90</c:v>
                </c:pt>
                <c:pt idx="1">
                  <c:v>91</c:v>
                </c:pt>
                <c:pt idx="2">
                  <c:v>92</c:v>
                </c:pt>
                <c:pt idx="3">
                  <c:v>93</c:v>
                </c:pt>
                <c:pt idx="4">
                  <c:v>94</c:v>
                </c:pt>
                <c:pt idx="5">
                  <c:v>95</c:v>
                </c:pt>
                <c:pt idx="6">
                  <c:v>96</c:v>
                </c:pt>
                <c:pt idx="7">
                  <c:v>97</c:v>
                </c:pt>
                <c:pt idx="8">
                  <c:v>98</c:v>
                </c:pt>
                <c:pt idx="9">
                  <c:v>99</c:v>
                </c:pt>
                <c:pt idx="10">
                  <c:v>REL-12 FREEZE:  100 </c:v>
                </c:pt>
                <c:pt idx="11">
                  <c:v>101</c:v>
                </c:pt>
                <c:pt idx="12">
                  <c:v>102</c:v>
                </c:pt>
                <c:pt idx="13">
                  <c:v>103</c:v>
                </c:pt>
                <c:pt idx="14">
                  <c:v>104</c:v>
                </c:pt>
                <c:pt idx="15">
                  <c:v>105</c:v>
                </c:pt>
                <c:pt idx="16">
                  <c:v>106</c:v>
                </c:pt>
                <c:pt idx="17">
                  <c:v>107+E</c:v>
                </c:pt>
                <c:pt idx="18">
                  <c:v>108</c:v>
                </c:pt>
                <c:pt idx="19">
                  <c:v>REL-13 FREEZE:  109</c:v>
                </c:pt>
                <c:pt idx="20">
                  <c:v>110</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pt idx="67">
                  <c:v>149-e</c:v>
                </c:pt>
                <c:pt idx="68">
                  <c:v>150-e</c:v>
                </c:pt>
                <c:pt idx="69">
                  <c:v>151-e</c:v>
                </c:pt>
                <c:pt idx="70">
                  <c:v>152-e</c:v>
                </c:pt>
                <c:pt idx="71">
                  <c:v>153-e</c:v>
                </c:pt>
                <c:pt idx="72">
                  <c:v>154</c:v>
                </c:pt>
                <c:pt idx="73">
                  <c:v>154AH-e</c:v>
                </c:pt>
                <c:pt idx="74">
                  <c:v>155</c:v>
                </c:pt>
              </c:strCache>
            </c:strRef>
          </c:cat>
          <c:val>
            <c:numRef>
              <c:f>Attendance!$D$3:$BZ$3</c:f>
              <c:numCache>
                <c:formatCode>General</c:formatCode>
                <c:ptCount val="75"/>
                <c:pt idx="0">
                  <c:v>133</c:v>
                </c:pt>
                <c:pt idx="1">
                  <c:v>162</c:v>
                </c:pt>
                <c:pt idx="2">
                  <c:v>135</c:v>
                </c:pt>
                <c:pt idx="3">
                  <c:v>142</c:v>
                </c:pt>
                <c:pt idx="4">
                  <c:v>139</c:v>
                </c:pt>
                <c:pt idx="5">
                  <c:v>173</c:v>
                </c:pt>
                <c:pt idx="6">
                  <c:v>181</c:v>
                </c:pt>
                <c:pt idx="7">
                  <c:v>165</c:v>
                </c:pt>
                <c:pt idx="8">
                  <c:v>158</c:v>
                </c:pt>
                <c:pt idx="9">
                  <c:v>153</c:v>
                </c:pt>
                <c:pt idx="10">
                  <c:v>189</c:v>
                </c:pt>
                <c:pt idx="11">
                  <c:v>146</c:v>
                </c:pt>
                <c:pt idx="12">
                  <c:v>133</c:v>
                </c:pt>
                <c:pt idx="13">
                  <c:v>145</c:v>
                </c:pt>
                <c:pt idx="14">
                  <c:v>142</c:v>
                </c:pt>
                <c:pt idx="15">
                  <c:v>144</c:v>
                </c:pt>
                <c:pt idx="16">
                  <c:v>195</c:v>
                </c:pt>
                <c:pt idx="17">
                  <c:v>159</c:v>
                </c:pt>
                <c:pt idx="18">
                  <c:v>175</c:v>
                </c:pt>
                <c:pt idx="19">
                  <c:v>182</c:v>
                </c:pt>
                <c:pt idx="20">
                  <c:v>113</c:v>
                </c:pt>
                <c:pt idx="21">
                  <c:v>137</c:v>
                </c:pt>
                <c:pt idx="22">
                  <c:v>200</c:v>
                </c:pt>
                <c:pt idx="23">
                  <c:v>137</c:v>
                </c:pt>
                <c:pt idx="24">
                  <c:v>107</c:v>
                </c:pt>
                <c:pt idx="25">
                  <c:v>157</c:v>
                </c:pt>
                <c:pt idx="26">
                  <c:v>168</c:v>
                </c:pt>
                <c:pt idx="27">
                  <c:v>169</c:v>
                </c:pt>
                <c:pt idx="28">
                  <c:v>143</c:v>
                </c:pt>
                <c:pt idx="29">
                  <c:v>157</c:v>
                </c:pt>
                <c:pt idx="30">
                  <c:v>233</c:v>
                </c:pt>
                <c:pt idx="31">
                  <c:v>182</c:v>
                </c:pt>
                <c:pt idx="32">
                  <c:v>175</c:v>
                </c:pt>
                <c:pt idx="33">
                  <c:v>191</c:v>
                </c:pt>
                <c:pt idx="34">
                  <c:v>188</c:v>
                </c:pt>
                <c:pt idx="35">
                  <c:v>156</c:v>
                </c:pt>
                <c:pt idx="36">
                  <c:v>154</c:v>
                </c:pt>
                <c:pt idx="37">
                  <c:v>156</c:v>
                </c:pt>
                <c:pt idx="38">
                  <c:v>222</c:v>
                </c:pt>
                <c:pt idx="39">
                  <c:v>196</c:v>
                </c:pt>
                <c:pt idx="40">
                  <c:v>174</c:v>
                </c:pt>
                <c:pt idx="41">
                  <c:v>149</c:v>
                </c:pt>
                <c:pt idx="42">
                  <c:v>140</c:v>
                </c:pt>
                <c:pt idx="43">
                  <c:v>152</c:v>
                </c:pt>
                <c:pt idx="44">
                  <c:v>149</c:v>
                </c:pt>
                <c:pt idx="45">
                  <c:v>165</c:v>
                </c:pt>
                <c:pt idx="46">
                  <c:v>191</c:v>
                </c:pt>
                <c:pt idx="47">
                  <c:v>153</c:v>
                </c:pt>
                <c:pt idx="48">
                  <c:v>178</c:v>
                </c:pt>
                <c:pt idx="49">
                  <c:v>279</c:v>
                </c:pt>
                <c:pt idx="50">
                  <c:v>280</c:v>
                </c:pt>
                <c:pt idx="51">
                  <c:v>229</c:v>
                </c:pt>
                <c:pt idx="52">
                  <c:v>189</c:v>
                </c:pt>
                <c:pt idx="53">
                  <c:v>241</c:v>
                </c:pt>
                <c:pt idx="54">
                  <c:v>180</c:v>
                </c:pt>
                <c:pt idx="55">
                  <c:v>124</c:v>
                </c:pt>
                <c:pt idx="56">
                  <c:v>228</c:v>
                </c:pt>
                <c:pt idx="57">
                  <c:v>326</c:v>
                </c:pt>
                <c:pt idx="58">
                  <c:v>341</c:v>
                </c:pt>
                <c:pt idx="59">
                  <c:v>327</c:v>
                </c:pt>
                <c:pt idx="60">
                  <c:v>312</c:v>
                </c:pt>
                <c:pt idx="61">
                  <c:v>349</c:v>
                </c:pt>
                <c:pt idx="62">
                  <c:v>336</c:v>
                </c:pt>
                <c:pt idx="63">
                  <c:v>366</c:v>
                </c:pt>
                <c:pt idx="64">
                  <c:v>404</c:v>
                </c:pt>
                <c:pt idx="65">
                  <c:v>379</c:v>
                </c:pt>
                <c:pt idx="66">
                  <c:v>395</c:v>
                </c:pt>
                <c:pt idx="67">
                  <c:v>449</c:v>
                </c:pt>
                <c:pt idx="68">
                  <c:v>358</c:v>
                </c:pt>
                <c:pt idx="69">
                  <c:v>407</c:v>
                </c:pt>
                <c:pt idx="70">
                  <c:v>421</c:v>
                </c:pt>
                <c:pt idx="71">
                  <c:v>431</c:v>
                </c:pt>
                <c:pt idx="72">
                  <c:v>432</c:v>
                </c:pt>
                <c:pt idx="73">
                  <c:v>311</c:v>
                </c:pt>
                <c:pt idx="74">
                  <c:v>284</c:v>
                </c:pt>
              </c:numCache>
            </c:numRef>
          </c:val>
          <c:smooth val="0"/>
          <c:extLst>
            <c:ext xmlns:c16="http://schemas.microsoft.com/office/drawing/2014/chart" uri="{C3380CC4-5D6E-409C-BE32-E72D297353CC}">
              <c16:uniqueId val="{00000001-2D30-4C8A-8E6F-EB7B60BAC2D2}"/>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Maintenance'!$BU$5:$DA$5</c:f>
              <c:strCache>
                <c:ptCount val="33"/>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strCache>
            </c:strRef>
          </c:cat>
          <c:val>
            <c:numRef>
              <c:f>'Maintenance_Non Maintenance'!$BU$15:$DA$15</c:f>
              <c:numCache>
                <c:formatCode>0.0</c:formatCode>
                <c:ptCount val="33"/>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numCache>
            </c:numRef>
          </c:val>
          <c:extLst>
            <c:ext xmlns:c16="http://schemas.microsoft.com/office/drawing/2014/chart" uri="{C3380CC4-5D6E-409C-BE32-E72D297353CC}">
              <c16:uniqueId val="{00000000-FC87-474D-98CE-18B23DE78AA7}"/>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FC87-474D-98CE-18B23DE78AA7}"/>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FC87-474D-98CE-18B23DE78AA7}"/>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FC87-474D-98CE-18B23DE78AA7}"/>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FC87-474D-98CE-18B23DE78AA7}"/>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FC87-474D-98CE-18B23DE78AA7}"/>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FC87-474D-98CE-18B23DE78AA7}"/>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FC87-474D-98CE-18B23DE78AA7}"/>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FC87-474D-98CE-18B23DE78AA7}"/>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FC87-474D-98CE-18B23DE78AA7}"/>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FC87-474D-98CE-18B23DE78AA7}"/>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FC87-474D-98CE-18B23DE78AA7}"/>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FC87-474D-98CE-18B23DE78AA7}"/>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Maintenance'!$BU$5:$DA$5</c:f>
              <c:strCache>
                <c:ptCount val="33"/>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strCache>
            </c:strRef>
          </c:cat>
          <c:val>
            <c:numRef>
              <c:f>'Maintenance_Non Maintenance'!$BU$16:$DA$16</c:f>
              <c:numCache>
                <c:formatCode>General</c:formatCode>
                <c:ptCount val="33"/>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numCache>
            </c:numRef>
          </c:val>
          <c:extLst>
            <c:ext xmlns:c16="http://schemas.microsoft.com/office/drawing/2014/chart" uri="{C3380CC4-5D6E-409C-BE32-E72D297353CC}">
              <c16:uniqueId val="{00000019-FC87-474D-98CE-18B23DE78AA7}"/>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Maintenance'!$BU$5:$DA$5</c:f>
              <c:strCache>
                <c:ptCount val="33"/>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strCache>
            </c:strRef>
          </c:cat>
          <c:val>
            <c:numRef>
              <c:f>'Maintenance_Non Maintenance'!$BU$17:$DA$17</c:f>
              <c:numCache>
                <c:formatCode>General</c:formatCode>
                <c:ptCount val="33"/>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2</c:v>
                </c:pt>
                <c:pt idx="31" formatCode="0.0">
                  <c:v>0</c:v>
                </c:pt>
                <c:pt idx="32" formatCode="0.0">
                  <c:v>0</c:v>
                </c:pt>
              </c:numCache>
            </c:numRef>
          </c:val>
          <c:extLst>
            <c:ext xmlns:c16="http://schemas.microsoft.com/office/drawing/2014/chart" uri="{C3380CC4-5D6E-409C-BE32-E72D297353CC}">
              <c16:uniqueId val="{0000001A-FC87-474D-98CE-18B23DE78AA7}"/>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Maintenance'!$BU$5:$DA$5</c:f>
              <c:strCache>
                <c:ptCount val="33"/>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strCache>
            </c:strRef>
          </c:cat>
          <c:val>
            <c:numRef>
              <c:f>'Maintenance_Non Maintenance'!$BU$18:$DA$18</c:f>
              <c:numCache>
                <c:formatCode>General</c:formatCode>
                <c:ptCount val="33"/>
                <c:pt idx="23" formatCode="0.0">
                  <c:v>10.8</c:v>
                </c:pt>
                <c:pt idx="24" formatCode="0.0">
                  <c:v>11</c:v>
                </c:pt>
                <c:pt idx="25" formatCode="0.0">
                  <c:v>12.5</c:v>
                </c:pt>
                <c:pt idx="26" formatCode="0.0">
                  <c:v>0</c:v>
                </c:pt>
                <c:pt idx="27" formatCode="0.0">
                  <c:v>0</c:v>
                </c:pt>
                <c:pt idx="28" formatCode="0.0">
                  <c:v>0</c:v>
                </c:pt>
                <c:pt idx="29" formatCode="0.0">
                  <c:v>0</c:v>
                </c:pt>
                <c:pt idx="30" formatCode="0.0">
                  <c:v>3.5</c:v>
                </c:pt>
                <c:pt idx="31" formatCode="0.0">
                  <c:v>0</c:v>
                </c:pt>
                <c:pt idx="32" formatCode="0.0">
                  <c:v>0.5</c:v>
                </c:pt>
              </c:numCache>
            </c:numRef>
          </c:val>
          <c:extLst>
            <c:ext xmlns:c16="http://schemas.microsoft.com/office/drawing/2014/chart" uri="{C3380CC4-5D6E-409C-BE32-E72D297353CC}">
              <c16:uniqueId val="{0000001B-FC87-474D-98CE-18B23DE78AA7}"/>
            </c:ext>
          </c:extLst>
        </c:ser>
        <c:ser>
          <c:idx val="1"/>
          <c:order val="4"/>
          <c:tx>
            <c:strRef>
              <c:f>'Maintenance_Non Maintenance'!$B$19</c:f>
              <c:strCache>
                <c:ptCount val="1"/>
                <c:pt idx="0">
                  <c:v>Rel-18 work</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Maintenance'!$BU$5:$DA$5</c:f>
              <c:strCache>
                <c:ptCount val="33"/>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strCache>
            </c:strRef>
          </c:cat>
          <c:val>
            <c:numRef>
              <c:f>'Maintenance_Non Maintenance'!$BU$19:$DA$19</c:f>
              <c:numCache>
                <c:formatCode>General</c:formatCode>
                <c:ptCount val="33"/>
                <c:pt idx="24" formatCode="0.0">
                  <c:v>0</c:v>
                </c:pt>
                <c:pt idx="25" formatCode="0.0">
                  <c:v>0</c:v>
                </c:pt>
                <c:pt idx="26" formatCode="0.0">
                  <c:v>0</c:v>
                </c:pt>
                <c:pt idx="27" formatCode="0.0">
                  <c:v>0</c:v>
                </c:pt>
                <c:pt idx="28" formatCode="0.0">
                  <c:v>0</c:v>
                </c:pt>
                <c:pt idx="29" formatCode="0.0">
                  <c:v>0</c:v>
                </c:pt>
                <c:pt idx="30" formatCode="0.0">
                  <c:v>44</c:v>
                </c:pt>
                <c:pt idx="31" formatCode="0.0">
                  <c:v>0</c:v>
                </c:pt>
                <c:pt idx="32" formatCode="0.0">
                  <c:v>44</c:v>
                </c:pt>
              </c:numCache>
            </c:numRef>
          </c:val>
          <c:extLst>
            <c:ext xmlns:c16="http://schemas.microsoft.com/office/drawing/2014/chart" uri="{C3380CC4-5D6E-409C-BE32-E72D297353CC}">
              <c16:uniqueId val="{0000001C-FC87-474D-98CE-18B23DE78AA7}"/>
            </c:ext>
          </c:extLst>
        </c:ser>
        <c:ser>
          <c:idx val="4"/>
          <c:order val="5"/>
          <c:tx>
            <c:strRef>
              <c:f>'Maintenance_Non Maintenance'!$B$20</c:f>
              <c:strCache>
                <c:ptCount val="1"/>
                <c:pt idx="0">
                  <c:v>Rel-18 exceptions</c:v>
                </c:pt>
              </c:strCache>
            </c:strRef>
          </c:tx>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Maintenance'!$BU$5:$DA$5</c:f>
              <c:strCache>
                <c:ptCount val="33"/>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strCache>
            </c:strRef>
          </c:cat>
          <c:val>
            <c:numRef>
              <c:f>'Maintenance_Non Maintenance'!$BU$20:$DA$20</c:f>
              <c:numCache>
                <c:formatCode>General</c:formatCode>
                <c:ptCount val="33"/>
                <c:pt idx="24" formatCode="0.0">
                  <c:v>0</c:v>
                </c:pt>
                <c:pt idx="25" formatCode="0.0">
                  <c:v>0</c:v>
                </c:pt>
                <c:pt idx="26" formatCode="0.0">
                  <c:v>0</c:v>
                </c:pt>
                <c:pt idx="27" formatCode="0.0">
                  <c:v>0</c:v>
                </c:pt>
                <c:pt idx="28" formatCode="0.0">
                  <c:v>0</c:v>
                </c:pt>
                <c:pt idx="29" formatCode="0.0">
                  <c:v>0</c:v>
                </c:pt>
                <c:pt idx="30" formatCode="0.0">
                  <c:v>0</c:v>
                </c:pt>
                <c:pt idx="31" formatCode="0.0">
                  <c:v>0</c:v>
                </c:pt>
                <c:pt idx="32" formatCode="0.0">
                  <c:v>0</c:v>
                </c:pt>
              </c:numCache>
            </c:numRef>
          </c:val>
          <c:extLst>
            <c:ext xmlns:c16="http://schemas.microsoft.com/office/drawing/2014/chart" uri="{C3380CC4-5D6E-409C-BE32-E72D297353CC}">
              <c16:uniqueId val="{0000001D-FC87-474D-98CE-18B23DE78AA7}"/>
            </c:ext>
          </c:extLst>
        </c:ser>
        <c:dLbls>
          <c:dLblPos val="ctr"/>
          <c:showLegendKey val="0"/>
          <c:showVal val="1"/>
          <c:showCatName val="0"/>
          <c:showSerName val="0"/>
          <c:showPercent val="0"/>
          <c:showBubbleSize val="0"/>
        </c:dLbls>
        <c:gapWidth val="10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layout>
        <c:manualLayout>
          <c:xMode val="edge"/>
          <c:yMode val="edge"/>
          <c:x val="0.103876664348853"/>
          <c:y val="6.5854624086673086E-2"/>
          <c:w val="0.77723077907944438"/>
          <c:h val="4.197790574685627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SA2#67_on'!$AC$1:$CZ$1</c:f>
              <c:strCache>
                <c:ptCount val="76"/>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strCache>
            </c:strRef>
          </c:cat>
          <c:val>
            <c:numRef>
              <c:f>'Results SA2#67_on'!$AC$2:$CZ$2</c:f>
              <c:numCache>
                <c:formatCode>0</c:formatCode>
                <c:ptCount val="76"/>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pt idx="66" formatCode="General">
                  <c:v>322</c:v>
                </c:pt>
                <c:pt idx="67" formatCode="General">
                  <c:v>368</c:v>
                </c:pt>
                <c:pt idx="68" formatCode="General">
                  <c:v>805</c:v>
                </c:pt>
                <c:pt idx="69" formatCode="General">
                  <c:v>657</c:v>
                </c:pt>
                <c:pt idx="70" formatCode="General">
                  <c:v>753</c:v>
                </c:pt>
                <c:pt idx="71" formatCode="General">
                  <c:v>877</c:v>
                </c:pt>
                <c:pt idx="72" formatCode="General">
                  <c:v>711</c:v>
                </c:pt>
                <c:pt idx="73" formatCode="General">
                  <c:v>413</c:v>
                </c:pt>
                <c:pt idx="74" formatCode="General">
                  <c:v>561</c:v>
                </c:pt>
                <c:pt idx="75" formatCode="General">
                  <c:v>474</c:v>
                </c:pt>
              </c:numCache>
            </c:numRef>
          </c:val>
          <c:extLst>
            <c:ext xmlns:c16="http://schemas.microsoft.com/office/drawing/2014/chart" uri="{C3380CC4-5D6E-409C-BE32-E72D297353CC}">
              <c16:uniqueId val="{00000000-2EAA-4387-901E-BE0143908FE8}"/>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SA2#67_on'!$AC$1:$CZ$1</c:f>
              <c:strCache>
                <c:ptCount val="76"/>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strCache>
            </c:strRef>
          </c:cat>
          <c:val>
            <c:numRef>
              <c:f>'Results SA2#67_on'!$AC$3:$CZ$3</c:f>
              <c:numCache>
                <c:formatCode>0</c:formatCode>
                <c:ptCount val="76"/>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pt idx="66" formatCode="General">
                  <c:v>102</c:v>
                </c:pt>
                <c:pt idx="67" formatCode="General">
                  <c:v>82</c:v>
                </c:pt>
                <c:pt idx="68" formatCode="General">
                  <c:v>175</c:v>
                </c:pt>
                <c:pt idx="69" formatCode="General">
                  <c:v>189</c:v>
                </c:pt>
                <c:pt idx="70" formatCode="General">
                  <c:v>148</c:v>
                </c:pt>
                <c:pt idx="71" formatCode="General">
                  <c:v>311</c:v>
                </c:pt>
                <c:pt idx="72" formatCode="General">
                  <c:v>189</c:v>
                </c:pt>
                <c:pt idx="73" formatCode="General">
                  <c:v>53</c:v>
                </c:pt>
                <c:pt idx="74" formatCode="General">
                  <c:v>409</c:v>
                </c:pt>
                <c:pt idx="75" formatCode="General">
                  <c:v>375</c:v>
                </c:pt>
              </c:numCache>
            </c:numRef>
          </c:val>
          <c:extLst>
            <c:ext xmlns:c16="http://schemas.microsoft.com/office/drawing/2014/chart" uri="{C3380CC4-5D6E-409C-BE32-E72D297353CC}">
              <c16:uniqueId val="{00000001-2EAA-4387-901E-BE0143908FE8}"/>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SA2#67_on'!$AC$1:$CZ$1</c:f>
              <c:strCache>
                <c:ptCount val="76"/>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strCache>
            </c:strRef>
          </c:cat>
          <c:val>
            <c:numRef>
              <c:f>'Results SA2#67_on'!$AC$4:$CZ$4</c:f>
              <c:numCache>
                <c:formatCode>0</c:formatCode>
                <c:ptCount val="76"/>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pt idx="66" formatCode="General">
                  <c:v>197</c:v>
                </c:pt>
                <c:pt idx="67" formatCode="General">
                  <c:v>295</c:v>
                </c:pt>
                <c:pt idx="68" formatCode="General">
                  <c:v>253</c:v>
                </c:pt>
                <c:pt idx="69" formatCode="General">
                  <c:v>180</c:v>
                </c:pt>
                <c:pt idx="70" formatCode="General">
                  <c:v>181</c:v>
                </c:pt>
                <c:pt idx="71" formatCode="General">
                  <c:v>370</c:v>
                </c:pt>
                <c:pt idx="72" formatCode="General">
                  <c:v>178</c:v>
                </c:pt>
                <c:pt idx="73" formatCode="General">
                  <c:v>111</c:v>
                </c:pt>
                <c:pt idx="74" formatCode="General">
                  <c:v>226</c:v>
                </c:pt>
                <c:pt idx="75" formatCode="General">
                  <c:v>106</c:v>
                </c:pt>
              </c:numCache>
            </c:numRef>
          </c:val>
          <c:extLst>
            <c:ext xmlns:c16="http://schemas.microsoft.com/office/drawing/2014/chart" uri="{C3380CC4-5D6E-409C-BE32-E72D297353CC}">
              <c16:uniqueId val="{00000002-2EAA-4387-901E-BE0143908FE8}"/>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'Rel-10_Rel-16 CRs'!$A$2</c:f>
              <c:strCache>
                <c:ptCount val="1"/>
                <c:pt idx="0">
                  <c:v>Rel-13 CR</c:v>
                </c:pt>
              </c:strCache>
            </c:strRef>
          </c:tx>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CRs'!$B$2:$AW$2</c:f>
              <c:numCache>
                <c:formatCode>0</c:formatCode>
                <c:ptCount val="48"/>
                <c:pt idx="0">
                  <c:v>25</c:v>
                </c:pt>
                <c:pt idx="1">
                  <c:v>9</c:v>
                </c:pt>
                <c:pt idx="2">
                  <c:v>11</c:v>
                </c:pt>
                <c:pt idx="3">
                  <c:v>2</c:v>
                </c:pt>
                <c:pt idx="4">
                  <c:v>5</c:v>
                </c:pt>
                <c:pt idx="5">
                  <c:v>2</c:v>
                </c:pt>
                <c:pt idx="6">
                  <c:v>4</c:v>
                </c:pt>
                <c:pt idx="7">
                  <c:v>2</c:v>
                </c:pt>
                <c:pt idx="8">
                  <c:v>5</c:v>
                </c:pt>
                <c:pt idx="10">
                  <c:v>3</c:v>
                </c:pt>
                <c:pt idx="11">
                  <c:v>1</c:v>
                </c:pt>
                <c:pt idx="12">
                  <c:v>1</c:v>
                </c:pt>
                <c:pt idx="13">
                  <c:v>1</c:v>
                </c:pt>
                <c:pt idx="15">
                  <c:v>1</c:v>
                </c:pt>
                <c:pt idx="25" formatCode="General">
                  <c:v>0</c:v>
                </c:pt>
                <c:pt idx="26" formatCode="General">
                  <c:v>1</c:v>
                </c:pt>
                <c:pt idx="27" formatCode="General">
                  <c:v>0</c:v>
                </c:pt>
                <c:pt idx="28" formatCode="General">
                  <c:v>0</c:v>
                </c:pt>
                <c:pt idx="29" formatCode="General">
                  <c:v>0</c:v>
                </c:pt>
                <c:pt idx="30" formatCode="General">
                  <c:v>0</c:v>
                </c:pt>
                <c:pt idx="31" formatCode="General">
                  <c:v>0</c:v>
                </c:pt>
                <c:pt idx="32" formatCode="General">
                  <c:v>0</c:v>
                </c:pt>
                <c:pt idx="33" formatCode="General">
                  <c:v>0</c:v>
                </c:pt>
                <c:pt idx="34" formatCode="General">
                  <c:v>0</c:v>
                </c:pt>
                <c:pt idx="35" formatCode="General">
                  <c:v>0</c:v>
                </c:pt>
                <c:pt idx="36" formatCode="General">
                  <c:v>0</c:v>
                </c:pt>
                <c:pt idx="37" formatCode="General">
                  <c:v>0</c:v>
                </c:pt>
                <c:pt idx="38" formatCode="General">
                  <c:v>0</c:v>
                </c:pt>
                <c:pt idx="39" formatCode="General">
                  <c:v>0</c:v>
                </c:pt>
                <c:pt idx="40" formatCode="General">
                  <c:v>0</c:v>
                </c:pt>
                <c:pt idx="41" formatCode="General">
                  <c:v>0</c:v>
                </c:pt>
                <c:pt idx="42" formatCode="General">
                  <c:v>0</c:v>
                </c:pt>
                <c:pt idx="43" formatCode="General">
                  <c:v>0</c:v>
                </c:pt>
                <c:pt idx="44" formatCode="General">
                  <c:v>0</c:v>
                </c:pt>
                <c:pt idx="45" formatCode="General">
                  <c:v>0</c:v>
                </c:pt>
                <c:pt idx="46" formatCode="General">
                  <c:v>0</c:v>
                </c:pt>
                <c:pt idx="47" formatCode="General">
                  <c:v>0</c:v>
                </c:pt>
              </c:numCache>
            </c:numRef>
          </c:val>
          <c:extLst>
            <c:ext xmlns:c16="http://schemas.microsoft.com/office/drawing/2014/chart" uri="{C3380CC4-5D6E-409C-BE32-E72D297353CC}">
              <c16:uniqueId val="{00000000-47D3-43DB-92E1-9D8421D59A3F}"/>
            </c:ext>
          </c:extLst>
        </c:ser>
        <c:ser>
          <c:idx val="1"/>
          <c:order val="1"/>
          <c:tx>
            <c:strRef>
              <c:f>'Rel-10_Rel-16 CRs'!$A$3</c:f>
              <c:strCache>
                <c:ptCount val="1"/>
                <c:pt idx="0">
                  <c:v>Rel-14 CR</c:v>
                </c:pt>
              </c:strCache>
            </c:strRef>
          </c:tx>
          <c:spPr>
            <a:solidFill>
              <a:schemeClr val="accent2">
                <a:lumMod val="50000"/>
              </a:schemeClr>
            </a:solidFill>
          </c:spPr>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CRs'!$B$3:$AW$3</c:f>
              <c:numCache>
                <c:formatCode>General</c:formatCode>
                <c:ptCount val="48"/>
                <c:pt idx="0">
                  <c:v>81</c:v>
                </c:pt>
                <c:pt idx="1">
                  <c:v>33</c:v>
                </c:pt>
                <c:pt idx="2">
                  <c:v>56</c:v>
                </c:pt>
                <c:pt idx="3">
                  <c:v>23</c:v>
                </c:pt>
                <c:pt idx="4">
                  <c:v>13</c:v>
                </c:pt>
                <c:pt idx="5">
                  <c:v>17</c:v>
                </c:pt>
                <c:pt idx="6">
                  <c:v>18</c:v>
                </c:pt>
                <c:pt idx="7">
                  <c:v>20</c:v>
                </c:pt>
                <c:pt idx="8">
                  <c:v>10</c:v>
                </c:pt>
                <c:pt idx="10">
                  <c:v>8</c:v>
                </c:pt>
                <c:pt idx="11">
                  <c:v>10</c:v>
                </c:pt>
                <c:pt idx="12">
                  <c:v>8</c:v>
                </c:pt>
                <c:pt idx="13">
                  <c:v>1</c:v>
                </c:pt>
                <c:pt idx="14">
                  <c:v>7</c:v>
                </c:pt>
                <c:pt idx="15">
                  <c:v>2</c:v>
                </c:pt>
                <c:pt idx="16">
                  <c:v>1</c:v>
                </c:pt>
                <c:pt idx="17">
                  <c:v>2</c:v>
                </c:pt>
                <c:pt idx="18">
                  <c:v>5</c:v>
                </c:pt>
                <c:pt idx="21">
                  <c:v>1</c:v>
                </c:pt>
                <c:pt idx="25">
                  <c:v>1</c:v>
                </c:pt>
                <c:pt idx="26">
                  <c:v>1</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numCache>
            </c:numRef>
          </c:val>
          <c:extLst>
            <c:ext xmlns:c16="http://schemas.microsoft.com/office/drawing/2014/chart" uri="{C3380CC4-5D6E-409C-BE32-E72D297353CC}">
              <c16:uniqueId val="{00000001-47D3-43DB-92E1-9D8421D59A3F}"/>
            </c:ext>
          </c:extLst>
        </c:ser>
        <c:ser>
          <c:idx val="2"/>
          <c:order val="2"/>
          <c:tx>
            <c:strRef>
              <c:f>'Rel-10_Rel-16 CRs'!$A$4</c:f>
              <c:strCache>
                <c:ptCount val="1"/>
                <c:pt idx="0">
                  <c:v>Rel-15 PCR/draftCR</c:v>
                </c:pt>
              </c:strCache>
            </c:strRef>
          </c:tx>
          <c:spPr>
            <a:solidFill>
              <a:srgbClr val="00B050"/>
            </a:solidFill>
          </c:spPr>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CRs'!$B$4:$AW$4</c:f>
              <c:numCache>
                <c:formatCode>General</c:formatCode>
                <c:ptCount val="48"/>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numCache>
            </c:numRef>
          </c:val>
          <c:extLst>
            <c:ext xmlns:c16="http://schemas.microsoft.com/office/drawing/2014/chart" uri="{C3380CC4-5D6E-409C-BE32-E72D297353CC}">
              <c16:uniqueId val="{00000002-47D3-43DB-92E1-9D8421D59A3F}"/>
            </c:ext>
          </c:extLst>
        </c:ser>
        <c:ser>
          <c:idx val="3"/>
          <c:order val="3"/>
          <c:tx>
            <c:strRef>
              <c:f>'Rel-10_Rel-16 CRs'!$A$5</c:f>
              <c:strCache>
                <c:ptCount val="1"/>
                <c:pt idx="0">
                  <c:v>Rel-15 CR</c:v>
                </c:pt>
              </c:strCache>
            </c:strRef>
          </c:tx>
          <c:spPr>
            <a:solidFill>
              <a:srgbClr val="FF0000"/>
            </a:solidFill>
          </c:spPr>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CRs'!$B$5:$AW$5</c:f>
              <c:numCache>
                <c:formatCode>General</c:formatCode>
                <c:ptCount val="48"/>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numCache>
            </c:numRef>
          </c:val>
          <c:extLst>
            <c:ext xmlns:c16="http://schemas.microsoft.com/office/drawing/2014/chart" uri="{C3380CC4-5D6E-409C-BE32-E72D297353CC}">
              <c16:uniqueId val="{00000003-47D3-43DB-92E1-9D8421D59A3F}"/>
            </c:ext>
          </c:extLst>
        </c:ser>
        <c:ser>
          <c:idx val="4"/>
          <c:order val="4"/>
          <c:tx>
            <c:strRef>
              <c:f>'Rel-10_Rel-16 CRs'!$A$6</c:f>
              <c:strCache>
                <c:ptCount val="1"/>
                <c:pt idx="0">
                  <c:v>Rel-16 PCR/draftCR</c:v>
                </c:pt>
              </c:strCache>
            </c:strRef>
          </c:tx>
          <c:spPr>
            <a:solidFill>
              <a:srgbClr val="FFC000"/>
            </a:solidFill>
          </c:spPr>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CRs'!$B$6:$AW$6</c:f>
              <c:numCache>
                <c:formatCode>General</c:formatCode>
                <c:ptCount val="48"/>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numCache>
            </c:numRef>
          </c:val>
          <c:extLst>
            <c:ext xmlns:c16="http://schemas.microsoft.com/office/drawing/2014/chart" uri="{C3380CC4-5D6E-409C-BE32-E72D297353CC}">
              <c16:uniqueId val="{00000004-47D3-43DB-92E1-9D8421D59A3F}"/>
            </c:ext>
          </c:extLst>
        </c:ser>
        <c:ser>
          <c:idx val="5"/>
          <c:order val="5"/>
          <c:tx>
            <c:strRef>
              <c:f>'Rel-10_Rel-16 CRs'!$A$7</c:f>
              <c:strCache>
                <c:ptCount val="1"/>
                <c:pt idx="0">
                  <c:v>Rel-16 CR</c:v>
                </c:pt>
              </c:strCache>
            </c:strRef>
          </c:tx>
          <c:spPr>
            <a:solidFill>
              <a:srgbClr val="00B0F0"/>
            </a:solidFill>
          </c:spPr>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CRs'!$B$7:$AW$7</c:f>
              <c:numCache>
                <c:formatCode>General</c:formatCode>
                <c:ptCount val="48"/>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numCache>
            </c:numRef>
          </c:val>
          <c:extLst>
            <c:ext xmlns:c16="http://schemas.microsoft.com/office/drawing/2014/chart" uri="{C3380CC4-5D6E-409C-BE32-E72D297353CC}">
              <c16:uniqueId val="{00000005-47D3-43DB-92E1-9D8421D59A3F}"/>
            </c:ext>
          </c:extLst>
        </c:ser>
        <c:ser>
          <c:idx val="8"/>
          <c:order val="6"/>
          <c:tx>
            <c:strRef>
              <c:f>'Rel-10_Rel-16 CRs'!$A$8</c:f>
              <c:strCache>
                <c:ptCount val="1"/>
                <c:pt idx="0">
                  <c:v>Rel-17 PCR/draftCR</c:v>
                </c:pt>
              </c:strCache>
            </c:strRef>
          </c:tx>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CRs'!$B$8:$AW$8</c:f>
              <c:numCache>
                <c:formatCode>General</c:formatCode>
                <c:ptCount val="48"/>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numCache>
            </c:numRef>
          </c:val>
          <c:extLst>
            <c:ext xmlns:c16="http://schemas.microsoft.com/office/drawing/2014/chart" uri="{C3380CC4-5D6E-409C-BE32-E72D297353CC}">
              <c16:uniqueId val="{00000006-47D3-43DB-92E1-9D8421D59A3F}"/>
            </c:ext>
          </c:extLst>
        </c:ser>
        <c:ser>
          <c:idx val="6"/>
          <c:order val="7"/>
          <c:tx>
            <c:strRef>
              <c:f>'Rel-10_Rel-16 CRs'!$A$9</c:f>
              <c:strCache>
                <c:ptCount val="1"/>
                <c:pt idx="0">
                  <c:v>Rel-17 CR</c:v>
                </c:pt>
              </c:strCache>
            </c:strRef>
          </c:tx>
          <c:spPr>
            <a:solidFill>
              <a:schemeClr val="tx2"/>
            </a:solidFill>
          </c:spPr>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CRs'!$B$9:$AW$9</c:f>
              <c:numCache>
                <c:formatCode>General</c:formatCode>
                <c:ptCount val="48"/>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numCache>
            </c:numRef>
          </c:val>
          <c:extLst>
            <c:ext xmlns:c16="http://schemas.microsoft.com/office/drawing/2014/chart" uri="{C3380CC4-5D6E-409C-BE32-E72D297353CC}">
              <c16:uniqueId val="{00000007-47D3-43DB-92E1-9D8421D59A3F}"/>
            </c:ext>
          </c:extLst>
        </c:ser>
        <c:ser>
          <c:idx val="7"/>
          <c:order val="8"/>
          <c:tx>
            <c:strRef>
              <c:f>'Rel-10_Rel-16 CRs'!$A$10</c:f>
              <c:strCache>
                <c:ptCount val="1"/>
                <c:pt idx="0">
                  <c:v>Rel-18 PCR/draftCR</c:v>
                </c:pt>
              </c:strCache>
            </c:strRef>
          </c:tx>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CRs'!$B$10:$AW$10</c:f>
              <c:numCache>
                <c:formatCode>General</c:formatCode>
                <c:ptCount val="48"/>
                <c:pt idx="40">
                  <c:v>245</c:v>
                </c:pt>
                <c:pt idx="41">
                  <c:v>440</c:v>
                </c:pt>
                <c:pt idx="42">
                  <c:v>599</c:v>
                </c:pt>
                <c:pt idx="43">
                  <c:v>535</c:v>
                </c:pt>
                <c:pt idx="44">
                  <c:v>306</c:v>
                </c:pt>
                <c:pt idx="45">
                  <c:v>69</c:v>
                </c:pt>
                <c:pt idx="46">
                  <c:v>57</c:v>
                </c:pt>
                <c:pt idx="47">
                  <c:v>0</c:v>
                </c:pt>
              </c:numCache>
            </c:numRef>
          </c:val>
          <c:extLst>
            <c:ext xmlns:c16="http://schemas.microsoft.com/office/drawing/2014/chart" uri="{C3380CC4-5D6E-409C-BE32-E72D297353CC}">
              <c16:uniqueId val="{00000008-47D3-43DB-92E1-9D8421D59A3F}"/>
            </c:ext>
          </c:extLst>
        </c:ser>
        <c:ser>
          <c:idx val="9"/>
          <c:order val="9"/>
          <c:tx>
            <c:strRef>
              <c:f>'Rel-10_Rel-16 CRs'!$A$11</c:f>
              <c:strCache>
                <c:ptCount val="1"/>
                <c:pt idx="0">
                  <c:v>Rel-18 CR</c:v>
                </c:pt>
              </c:strCache>
            </c:strRef>
          </c:tx>
          <c:invertIfNegative val="0"/>
          <c:cat>
            <c:strRef>
              <c:f>'Rel-10_Rel-16 CRs'!$B$1:$AW$1</c:f>
              <c:strCache>
                <c:ptCount val="4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strCache>
            </c:strRef>
          </c:cat>
          <c:val>
            <c:numRef>
              <c:f>'Rel-10_Rel-16 CRs'!$B$11:$AW$11</c:f>
              <c:numCache>
                <c:formatCode>General</c:formatCode>
                <c:ptCount val="48"/>
                <c:pt idx="40">
                  <c:v>0</c:v>
                </c:pt>
                <c:pt idx="41">
                  <c:v>0</c:v>
                </c:pt>
                <c:pt idx="42">
                  <c:v>0</c:v>
                </c:pt>
                <c:pt idx="43">
                  <c:v>0</c:v>
                </c:pt>
                <c:pt idx="44">
                  <c:v>25</c:v>
                </c:pt>
                <c:pt idx="45">
                  <c:v>83</c:v>
                </c:pt>
                <c:pt idx="46">
                  <c:v>240</c:v>
                </c:pt>
                <c:pt idx="47">
                  <c:v>214</c:v>
                </c:pt>
              </c:numCache>
            </c:numRef>
          </c:val>
          <c:extLst>
            <c:ext xmlns:c16="http://schemas.microsoft.com/office/drawing/2014/chart" uri="{C3380CC4-5D6E-409C-BE32-E72D297353CC}">
              <c16:uniqueId val="{00000009-47D3-43DB-92E1-9D8421D59A3F}"/>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0"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6.6031092267312727E-2"/>
          <c:y val="0.10934083874997352"/>
          <c:w val="0.13280510358649347"/>
          <c:h val="0.4367853474837384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3/14/2023</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3/14/2023</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25</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26</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27</a:t>
            </a:fld>
            <a:endParaRPr lang="en-GB" altLang="en-US"/>
          </a:p>
        </p:txBody>
      </p:sp>
    </p:spTree>
    <p:extLst>
      <p:ext uri="{BB962C8B-B14F-4D97-AF65-F5344CB8AC3E}">
        <p14:creationId xmlns:p14="http://schemas.microsoft.com/office/powerpoint/2010/main" val="1151626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28</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29</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30</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31</a:t>
            </a:fld>
            <a:endParaRPr lang="en-GB" altLang="en-US"/>
          </a:p>
        </p:txBody>
      </p:sp>
    </p:spTree>
    <p:extLst>
      <p:ext uri="{BB962C8B-B14F-4D97-AF65-F5344CB8AC3E}">
        <p14:creationId xmlns:p14="http://schemas.microsoft.com/office/powerpoint/2010/main" val="184564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32</a:t>
            </a:fld>
            <a:endParaRPr lang="en-GB" altLang="en-US"/>
          </a:p>
        </p:txBody>
      </p:sp>
    </p:spTree>
    <p:extLst>
      <p:ext uri="{BB962C8B-B14F-4D97-AF65-F5344CB8AC3E}">
        <p14:creationId xmlns:p14="http://schemas.microsoft.com/office/powerpoint/2010/main" val="216727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33</a:t>
            </a:fld>
            <a:endParaRPr lang="en-GB" altLang="en-US"/>
          </a:p>
        </p:txBody>
      </p:sp>
    </p:spTree>
    <p:extLst>
      <p:ext uri="{BB962C8B-B14F-4D97-AF65-F5344CB8AC3E}">
        <p14:creationId xmlns:p14="http://schemas.microsoft.com/office/powerpoint/2010/main" val="943303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34</a:t>
            </a:fld>
            <a:endParaRPr lang="en-GB" altLang="en-US"/>
          </a:p>
        </p:txBody>
      </p:sp>
    </p:spTree>
    <p:extLst>
      <p:ext uri="{BB962C8B-B14F-4D97-AF65-F5344CB8AC3E}">
        <p14:creationId xmlns:p14="http://schemas.microsoft.com/office/powerpoint/2010/main" val="1290670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35</a:t>
            </a:fld>
            <a:endParaRPr lang="en-GB" altLang="en-US"/>
          </a:p>
        </p:txBody>
      </p:sp>
    </p:spTree>
    <p:extLst>
      <p:ext uri="{BB962C8B-B14F-4D97-AF65-F5344CB8AC3E}">
        <p14:creationId xmlns:p14="http://schemas.microsoft.com/office/powerpoint/2010/main" val="1631614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36</a:t>
            </a:fld>
            <a:endParaRPr lang="en-GB" altLang="en-US"/>
          </a:p>
        </p:txBody>
      </p:sp>
    </p:spTree>
    <p:extLst>
      <p:ext uri="{BB962C8B-B14F-4D97-AF65-F5344CB8AC3E}">
        <p14:creationId xmlns:p14="http://schemas.microsoft.com/office/powerpoint/2010/main" val="3454953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688951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74</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75</a:t>
            </a:fld>
            <a:endParaRPr lang="en-GB" altLang="en-US"/>
          </a:p>
        </p:txBody>
      </p:sp>
    </p:spTree>
    <p:extLst>
      <p:ext uri="{BB962C8B-B14F-4D97-AF65-F5344CB8AC3E}">
        <p14:creationId xmlns:p14="http://schemas.microsoft.com/office/powerpoint/2010/main" val="29378170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76</a:t>
            </a:fld>
            <a:endParaRPr lang="en-GB" altLang="en-US"/>
          </a:p>
        </p:txBody>
      </p:sp>
    </p:spTree>
    <p:extLst>
      <p:ext uri="{BB962C8B-B14F-4D97-AF65-F5344CB8AC3E}">
        <p14:creationId xmlns:p14="http://schemas.microsoft.com/office/powerpoint/2010/main" val="3329309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20</a:t>
            </a:fld>
            <a:endParaRPr lang="en-GB" altLang="en-US"/>
          </a:p>
        </p:txBody>
      </p:sp>
    </p:spTree>
    <p:extLst>
      <p:ext uri="{BB962C8B-B14F-4D97-AF65-F5344CB8AC3E}">
        <p14:creationId xmlns:p14="http://schemas.microsoft.com/office/powerpoint/2010/main" val="382782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21</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22</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23</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24</a:t>
            </a:fld>
            <a:endParaRPr lang="en-GB" altLang="en-US"/>
          </a:p>
        </p:txBody>
      </p:sp>
    </p:spTree>
    <p:extLst>
      <p:ext uri="{BB962C8B-B14F-4D97-AF65-F5344CB8AC3E}">
        <p14:creationId xmlns:p14="http://schemas.microsoft.com/office/powerpoint/2010/main" val="2100907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a:latin typeface="Arial "/>
            </a:endParaRPr>
          </a:p>
          <a:p>
            <a:r>
              <a:rPr lang="de-DE" sz="1200" b="1" kern="1200">
                <a:solidFill>
                  <a:schemeClr val="tx1"/>
                </a:solidFill>
                <a:latin typeface="Arial "/>
                <a:ea typeface="+mn-ea"/>
                <a:cs typeface="Arial" panose="020B0604020202020204" pitchFamily="34" charset="0"/>
              </a:rPr>
              <a:t>3GPP TSG SA Meeting #99</a:t>
            </a:r>
          </a:p>
          <a:p>
            <a:r>
              <a:rPr lang="de-DE" sz="1200" b="1" kern="1200">
                <a:solidFill>
                  <a:schemeClr val="tx1"/>
                </a:solidFill>
                <a:latin typeface="Arial "/>
                <a:ea typeface="+mn-ea"/>
                <a:cs typeface="Arial" panose="020B0604020202020204" pitchFamily="34" charset="0"/>
              </a:rPr>
              <a:t>21 – 24 March 2023, Rotterdam, Netherlands</a:t>
            </a:r>
            <a:endParaRPr lang="sv-SE" altLang="en-US" sz="1200" b="1" kern="120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a:effectLst/>
              </a:rPr>
              <a:t>SP-230031</a:t>
            </a:r>
            <a:endParaRPr lang="en-GB" altLang="en-US" sz="1400" b="1">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a:solidFill>
                  <a:schemeClr val="bg1"/>
                </a:solidFill>
              </a:rPr>
              <a:t>SP-230031</a:t>
            </a:r>
            <a:r>
              <a:rPr lang="en-GB" altLang="de-DE" sz="1200">
                <a:solidFill>
                  <a:schemeClr val="bg1"/>
                </a:solidFill>
              </a:rPr>
              <a:t>: TSG SA#99, </a:t>
            </a:r>
            <a:r>
              <a:rPr lang="en-US" altLang="de-DE" sz="1200">
                <a:solidFill>
                  <a:schemeClr val="bg1"/>
                </a:solidFill>
              </a:rPr>
              <a:t>21 – 24 March 2023</a:t>
            </a:r>
            <a:endParaRPr lang="en-GB" altLang="de-DE" sz="1200">
              <a:solidFill>
                <a:schemeClr val="bg1"/>
              </a:solidFill>
            </a:endParaRPr>
          </a:p>
          <a:p>
            <a:pPr>
              <a:defRPr/>
            </a:pPr>
            <a:endParaRPr lang="en-GB" sz="1200" spc="30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2023</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3" Type="http://schemas.openxmlformats.org/officeDocument/2006/relationships/hyperlink" Target="https://www.3gpp.org/ftp/Information/WI_Sheet/SP-220069.zip" TargetMode="External"/><Relationship Id="rId18" Type="http://schemas.openxmlformats.org/officeDocument/2006/relationships/slide" Target="slide48.xml"/><Relationship Id="rId26" Type="http://schemas.openxmlformats.org/officeDocument/2006/relationships/slide" Target="slide52.xml"/><Relationship Id="rId39" Type="http://schemas.openxmlformats.org/officeDocument/2006/relationships/hyperlink" Target="https://www.3gpp.org/ftp/Information/WI_Sheet/SP-211636.zip" TargetMode="External"/><Relationship Id="rId21" Type="http://schemas.openxmlformats.org/officeDocument/2006/relationships/hyperlink" Target="https://www.3gpp.org/ftp/Information/WI_Sheet/SP-220072.zip" TargetMode="External"/><Relationship Id="rId34" Type="http://schemas.openxmlformats.org/officeDocument/2006/relationships/slide" Target="slide56.xml"/><Relationship Id="rId42" Type="http://schemas.openxmlformats.org/officeDocument/2006/relationships/slide" Target="slide60.xml"/><Relationship Id="rId47" Type="http://schemas.openxmlformats.org/officeDocument/2006/relationships/hyperlink" Target="https://www.3gpp.org/ftp/Information/WI_Sheet/SP-220678.zip" TargetMode="External"/><Relationship Id="rId50" Type="http://schemas.openxmlformats.org/officeDocument/2006/relationships/slide" Target="slide64.xml"/><Relationship Id="rId55" Type="http://schemas.openxmlformats.org/officeDocument/2006/relationships/hyperlink" Target="https://www.3gpp.org/ftp/Information/WI_Sheet/SP-211633.zip" TargetMode="External"/><Relationship Id="rId7" Type="http://schemas.openxmlformats.org/officeDocument/2006/relationships/hyperlink" Target="https://www.3gpp.org/ftp/Information/WI_Sheet/SP-211643.zip" TargetMode="External"/><Relationship Id="rId2" Type="http://schemas.openxmlformats.org/officeDocument/2006/relationships/slide" Target="slide40.xml"/><Relationship Id="rId16" Type="http://schemas.openxmlformats.org/officeDocument/2006/relationships/slide" Target="slide47.xml"/><Relationship Id="rId29" Type="http://schemas.openxmlformats.org/officeDocument/2006/relationships/hyperlink" Target="https://www.3gpp.org/ftp/Information/WI_Sheet/SP-220288.zip" TargetMode="External"/><Relationship Id="rId11" Type="http://schemas.openxmlformats.org/officeDocument/2006/relationships/hyperlink" Target="https://www.3gpp.org/ftp/Information/WI_Sheet/SP-211647.zip" TargetMode="External"/><Relationship Id="rId24" Type="http://schemas.openxmlformats.org/officeDocument/2006/relationships/slide" Target="slide51.xml"/><Relationship Id="rId32" Type="http://schemas.openxmlformats.org/officeDocument/2006/relationships/slide" Target="slide55.xml"/><Relationship Id="rId37" Type="http://schemas.openxmlformats.org/officeDocument/2006/relationships/hyperlink" Target="https://www.3gpp.org/ftp/Information/WI_Sheet/SP-211634.zip" TargetMode="External"/><Relationship Id="rId40" Type="http://schemas.openxmlformats.org/officeDocument/2006/relationships/slide" Target="slide59.xml"/><Relationship Id="rId45" Type="http://schemas.openxmlformats.org/officeDocument/2006/relationships/hyperlink" Target="https://www.3gpp.org/ftp/Information/WI_Sheet/SP-220647.zip" TargetMode="External"/><Relationship Id="rId53" Type="http://schemas.openxmlformats.org/officeDocument/2006/relationships/hyperlink" Target="https://www.3gpp.org/ftp/Information/WI_Sheet/SP-220415.zip" TargetMode="External"/><Relationship Id="rId5" Type="http://schemas.openxmlformats.org/officeDocument/2006/relationships/hyperlink" Target="https://www.3gpp.org/ftp/Information/WI_Sheet/SP-211651.zip" TargetMode="External"/><Relationship Id="rId19" Type="http://schemas.openxmlformats.org/officeDocument/2006/relationships/hyperlink" Target="https://www.3gpp.org/ftp/Information/WI_Sheet/SP-220071.zip" TargetMode="External"/><Relationship Id="rId4" Type="http://schemas.openxmlformats.org/officeDocument/2006/relationships/slide" Target="slide41.xml"/><Relationship Id="rId9" Type="http://schemas.openxmlformats.org/officeDocument/2006/relationships/hyperlink" Target="https://www.3gpp.org/ftp/Information/WI_Sheet/SP-211632.zip" TargetMode="External"/><Relationship Id="rId14" Type="http://schemas.openxmlformats.org/officeDocument/2006/relationships/slide" Target="slide46.xml"/><Relationship Id="rId22" Type="http://schemas.openxmlformats.org/officeDocument/2006/relationships/slide" Target="slide50.xml"/><Relationship Id="rId27" Type="http://schemas.openxmlformats.org/officeDocument/2006/relationships/hyperlink" Target="https://www.3gpp.org/ftp/Information/WI_Sheet/SP-220074.zip" TargetMode="External"/><Relationship Id="rId30" Type="http://schemas.openxmlformats.org/officeDocument/2006/relationships/slide" Target="slide54.xml"/><Relationship Id="rId35" Type="http://schemas.openxmlformats.org/officeDocument/2006/relationships/hyperlink" Target="https://www.3gpp.org/ftp/Information/WI_Sheet/SP-220352.zip" TargetMode="External"/><Relationship Id="rId43" Type="http://schemas.openxmlformats.org/officeDocument/2006/relationships/hyperlink" Target="https://www.3gpp.org/ftp/Information/WI_Sheet/SP-211595.zip" TargetMode="External"/><Relationship Id="rId48" Type="http://schemas.openxmlformats.org/officeDocument/2006/relationships/slide" Target="slide63.xml"/><Relationship Id="rId56" Type="http://schemas.openxmlformats.org/officeDocument/2006/relationships/slide" Target="slide67.xml"/><Relationship Id="rId8" Type="http://schemas.openxmlformats.org/officeDocument/2006/relationships/slide" Target="slide43.xml"/><Relationship Id="rId51" Type="http://schemas.openxmlformats.org/officeDocument/2006/relationships/hyperlink" Target="https://www.3gpp.org/ftp/Information/WI_Sheet/SP-211649.zip" TargetMode="External"/><Relationship Id="rId3" Type="http://schemas.openxmlformats.org/officeDocument/2006/relationships/hyperlink" Target="https://www.3gpp.org/ftp/Information/WI_Sheet/SP-211639.zip" TargetMode="External"/><Relationship Id="rId12" Type="http://schemas.openxmlformats.org/officeDocument/2006/relationships/slide" Target="slide45.xml"/><Relationship Id="rId17" Type="http://schemas.openxmlformats.org/officeDocument/2006/relationships/hyperlink" Target="https://www.3gpp.org/ftp/Information/WI_Sheet/SP-211603.zip" TargetMode="External"/><Relationship Id="rId25" Type="http://schemas.openxmlformats.org/officeDocument/2006/relationships/hyperlink" Target="https://www.3gpp.org/ftp/Information/WI_Sheet/SP-220705.zip" TargetMode="External"/><Relationship Id="rId33" Type="http://schemas.openxmlformats.org/officeDocument/2006/relationships/hyperlink" Target="https://www.3gpp.org/ftp/Information/WI_Sheet/SP-220417.zip" TargetMode="External"/><Relationship Id="rId38" Type="http://schemas.openxmlformats.org/officeDocument/2006/relationships/slide" Target="slide58.xml"/><Relationship Id="rId46" Type="http://schemas.openxmlformats.org/officeDocument/2006/relationships/slide" Target="slide62.xml"/><Relationship Id="rId20" Type="http://schemas.openxmlformats.org/officeDocument/2006/relationships/slide" Target="slide49.xml"/><Relationship Id="rId41" Type="http://schemas.openxmlformats.org/officeDocument/2006/relationships/hyperlink" Target="https://www.3gpp.org/ftp/Information/WI_Sheet/SP-220419.zip" TargetMode="External"/><Relationship Id="rId54" Type="http://schemas.openxmlformats.org/officeDocument/2006/relationships/slide" Target="slide66.xml"/><Relationship Id="rId1" Type="http://schemas.openxmlformats.org/officeDocument/2006/relationships/slideLayout" Target="../slideLayouts/slideLayout3.xml"/><Relationship Id="rId6" Type="http://schemas.openxmlformats.org/officeDocument/2006/relationships/slide" Target="slide42.xml"/><Relationship Id="rId15" Type="http://schemas.openxmlformats.org/officeDocument/2006/relationships/hyperlink" Target="https://www.3gpp.org/ftp/Information/WI_Sheet/SP-211653.zip" TargetMode="External"/><Relationship Id="rId23" Type="http://schemas.openxmlformats.org/officeDocument/2006/relationships/hyperlink" Target="https://www.3gpp.org/ftp/Information/WI_Sheet/SP-220073.zip" TargetMode="External"/><Relationship Id="rId28" Type="http://schemas.openxmlformats.org/officeDocument/2006/relationships/slide" Target="slide53.xml"/><Relationship Id="rId36" Type="http://schemas.openxmlformats.org/officeDocument/2006/relationships/slide" Target="slide57.xml"/><Relationship Id="rId49" Type="http://schemas.openxmlformats.org/officeDocument/2006/relationships/hyperlink" Target="https://www.3gpp.org/ftp/Information/WI_Sheet/SP-220418.zip" TargetMode="External"/><Relationship Id="rId57" Type="http://schemas.openxmlformats.org/officeDocument/2006/relationships/hyperlink" Target="https://www.3gpp.org/ftp/Information/WI_Sheet/SP-211654.zip" TargetMode="External"/><Relationship Id="rId10" Type="http://schemas.openxmlformats.org/officeDocument/2006/relationships/slide" Target="slide44.xml"/><Relationship Id="rId31" Type="http://schemas.openxmlformats.org/officeDocument/2006/relationships/hyperlink" Target="https://www.3gpp.org/ftp/Information/WI_Sheet/SP-211612.zip" TargetMode="External"/><Relationship Id="rId44" Type="http://schemas.openxmlformats.org/officeDocument/2006/relationships/slide" Target="slide61.xml"/><Relationship Id="rId52" Type="http://schemas.openxmlformats.org/officeDocument/2006/relationships/slide" Target="slide6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a:effectLst>
                  <a:outerShdw blurRad="38100" dist="38100" dir="2700000" algn="tl">
                    <a:srgbClr val="000000">
                      <a:alpha val="43137"/>
                    </a:srgbClr>
                  </a:outerShdw>
                </a:effectLst>
              </a:rPr>
              <a:t>Puneet Jain</a:t>
            </a:r>
          </a:p>
          <a:p>
            <a:pPr marL="0" indent="0" algn="ctr" eaLnBrk="1" hangingPunct="1">
              <a:buFontTx/>
              <a:buNone/>
            </a:pPr>
            <a:r>
              <a:rPr lang="fr-FR" altLang="de-DE">
                <a:effectLst>
                  <a:outerShdw blurRad="38100" dist="38100" dir="2700000" algn="tl">
                    <a:srgbClr val="000000">
                      <a:alpha val="43137"/>
                    </a:srgbClr>
                  </a:outerShdw>
                </a:effectLst>
              </a:rPr>
              <a:t>SA2 Chair, Intel</a:t>
            </a:r>
          </a:p>
          <a:p>
            <a:pPr marL="0" indent="0" algn="ctr" eaLnBrk="1" hangingPunct="1">
              <a:buFontTx/>
              <a:buNone/>
            </a:pPr>
            <a:endParaRPr lang="fr-FR" altLang="de-DE" sz="1400">
              <a:effectLst>
                <a:outerShdw blurRad="38100" dist="38100" dir="2700000" algn="tl">
                  <a:srgbClr val="000000">
                    <a:alpha val="43137"/>
                  </a:srgbClr>
                </a:outerShdw>
              </a:effectLst>
            </a:endParaRPr>
          </a:p>
          <a:p>
            <a:pPr marL="0" indent="0" algn="ctr" eaLnBrk="1" hangingPunct="1">
              <a:buFontTx/>
              <a:buNone/>
            </a:pPr>
            <a:r>
              <a:rPr lang="fr-FR" altLang="de-DE">
                <a:effectLst>
                  <a:outerShdw blurRad="38100" dist="38100" dir="2700000" algn="tl">
                    <a:srgbClr val="000000">
                      <a:alpha val="43137"/>
                    </a:srgbClr>
                  </a:outerShdw>
                </a:effectLst>
              </a:rPr>
              <a:t>Maurice Pope</a:t>
            </a:r>
          </a:p>
          <a:p>
            <a:pPr marL="0" indent="0" algn="ctr" eaLnBrk="1" hangingPunct="1">
              <a:buFontTx/>
              <a:buNone/>
            </a:pPr>
            <a:r>
              <a:rPr lang="fr-FR" altLang="de-DE">
                <a:effectLst>
                  <a:outerShdw blurRad="38100" dist="38100" dir="2700000" algn="tl">
                    <a:srgbClr val="000000">
                      <a:alpha val="43137"/>
                    </a:srgbClr>
                  </a:outerShdw>
                </a:effectLst>
              </a:rPr>
              <a:t>SA2 Support, MCC</a:t>
            </a:r>
            <a:endParaRPr lang="de-DE" altLang="de-DE">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SA#99</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a:t>1) General Aspects (7/7)</a:t>
            </a:r>
            <a:br>
              <a:rPr lang="de-DE" altLang="de-DE" b="1"/>
            </a:br>
            <a:r>
              <a:rPr lang="de-DE" altLang="de-DE" b="1"/>
              <a:t>SA2 Agreed CRs by Release / Meeting</a:t>
            </a:r>
          </a:p>
        </p:txBody>
      </p:sp>
      <p:sp>
        <p:nvSpPr>
          <p:cNvPr id="18441" name="TextBox 12"/>
          <p:cNvSpPr txBox="1">
            <a:spLocks noChangeArrowheads="1"/>
          </p:cNvSpPr>
          <p:nvPr/>
        </p:nvSpPr>
        <p:spPr bwMode="auto">
          <a:xfrm rot="-5400000">
            <a:off x="-508542" y="3629175"/>
            <a:ext cx="1212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100" b="1">
                <a:latin typeface="Arial" panose="020B0604020202020204" pitchFamily="34" charset="0"/>
              </a:rPr>
              <a:t>Number of CRs</a:t>
            </a:r>
          </a:p>
        </p:txBody>
      </p:sp>
      <p:graphicFrame>
        <p:nvGraphicFramePr>
          <p:cNvPr id="4" name="Chart 3">
            <a:extLst>
              <a:ext uri="{FF2B5EF4-FFF2-40B4-BE49-F238E27FC236}">
                <a16:creationId xmlns:a16="http://schemas.microsoft.com/office/drawing/2014/main" id="{07167792-B933-4FD9-B1DA-A4A5D376338B}"/>
              </a:ext>
            </a:extLst>
          </p:cNvPr>
          <p:cNvGraphicFramePr>
            <a:graphicFrameLocks/>
          </p:cNvGraphicFramePr>
          <p:nvPr/>
        </p:nvGraphicFramePr>
        <p:xfrm>
          <a:off x="133001" y="1221973"/>
          <a:ext cx="8944496" cy="502712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a:t>
            </a:r>
            <a:r>
              <a:rPr lang="en-GB" sz="2000" b="1" i="1"/>
              <a:t>2) SA Work Report</a:t>
            </a:r>
          </a:p>
          <a:p>
            <a:pPr lvl="1" eaLnBrk="1" hangingPunct="1">
              <a:defRPr/>
            </a:pPr>
            <a:r>
              <a:rPr lang="en-GB" sz="1800" b="1" i="1"/>
              <a:t>2.1) Rel-14 and before Maintenance</a:t>
            </a:r>
          </a:p>
          <a:p>
            <a:pPr lvl="1" eaLnBrk="1" hangingPunct="1">
              <a:defRPr/>
            </a:pPr>
            <a:r>
              <a:rPr lang="en-GB" sz="1800">
                <a:solidFill>
                  <a:schemeClr val="bg1">
                    <a:lumMod val="65000"/>
                  </a:schemeClr>
                </a:solidFill>
              </a:rPr>
              <a:t>2.2) Rel-15 Maintenance and Work</a:t>
            </a:r>
          </a:p>
          <a:p>
            <a:pPr lvl="1" eaLnBrk="1" hangingPunct="1">
              <a:defRPr/>
            </a:pPr>
            <a:r>
              <a:rPr lang="en-GB" sz="1800">
                <a:solidFill>
                  <a:schemeClr val="bg1">
                    <a:lumMod val="65000"/>
                  </a:schemeClr>
                </a:solidFill>
              </a:rPr>
              <a:t>2.3) </a:t>
            </a:r>
            <a:r>
              <a:rPr lang="en-US" sz="1800">
                <a:solidFill>
                  <a:schemeClr val="bg1">
                    <a:lumMod val="65000"/>
                  </a:schemeClr>
                </a:solidFill>
              </a:rPr>
              <a:t>Rel-15 Work and Maintenance </a:t>
            </a:r>
          </a:p>
          <a:p>
            <a:pPr lvl="1" eaLnBrk="1" hangingPunct="1">
              <a:defRPr/>
            </a:pPr>
            <a:r>
              <a:rPr lang="en-US" sz="1800">
                <a:solidFill>
                  <a:schemeClr val="bg1">
                    <a:lumMod val="65000"/>
                  </a:schemeClr>
                </a:solidFill>
              </a:rPr>
              <a:t>2.3) Rel-16 Work and Maintenance</a:t>
            </a:r>
          </a:p>
          <a:p>
            <a:pPr lvl="1" eaLnBrk="1" hangingPunct="1">
              <a:defRPr/>
            </a:pPr>
            <a:r>
              <a:rPr lang="en-US"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468557" y="210942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a:t> Work Progress on Corrections </a:t>
            </a:r>
            <a:r>
              <a:rPr lang="de-DE" altLang="de-DE" sz="2000"/>
              <a:t>(</a:t>
            </a:r>
            <a:r>
              <a:rPr lang="en-US" altLang="de-DE" sz="2000"/>
              <a:t>Category A CRs are not counted)</a:t>
            </a:r>
            <a:endParaRPr lang="de-DE" altLang="de-DE" sz="2000"/>
          </a:p>
          <a:p>
            <a:pPr lvl="1" eaLnBrk="1" hangingPunct="1"/>
            <a:endParaRPr lang="de-DE" altLang="de-DE" sz="2000"/>
          </a:p>
          <a:p>
            <a:pPr lvl="1" eaLnBrk="1" hangingPunct="1"/>
            <a:r>
              <a:rPr lang="de-DE" altLang="de-DE" sz="2000"/>
              <a:t>R12:           none</a:t>
            </a:r>
          </a:p>
          <a:p>
            <a:pPr lvl="1" eaLnBrk="1" hangingPunct="1"/>
            <a:r>
              <a:rPr lang="en-GB" altLang="de-DE" sz="2000"/>
              <a:t>R13: 	none</a:t>
            </a:r>
          </a:p>
          <a:p>
            <a:pPr lvl="1" eaLnBrk="1" hangingPunct="1"/>
            <a:r>
              <a:rPr lang="de-DE" altLang="de-DE" sz="2000"/>
              <a:t>R14:  	</a:t>
            </a:r>
            <a:r>
              <a:rPr lang="en-US" altLang="de-DE" sz="2000"/>
              <a:t>none</a:t>
            </a:r>
            <a:endParaRPr lang="en-GB"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b="1" i="1"/>
              <a:t> 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b="1" i="1"/>
              <a:t>2.2  Rel-15 Work and Maintenance</a:t>
            </a:r>
          </a:p>
          <a:p>
            <a:pPr lvl="1" eaLnBrk="1" hangingPunct="1">
              <a:defRPr/>
            </a:pPr>
            <a:r>
              <a:rPr lang="en-US" sz="1800">
                <a:solidFill>
                  <a:schemeClr val="bg1">
                    <a:lumMod val="65000"/>
                  </a:schemeClr>
                </a:solidFill>
              </a:rPr>
              <a:t>2.3) Rel-16 Work and Maintenance</a:t>
            </a:r>
          </a:p>
          <a:p>
            <a:pPr lvl="1" eaLnBrk="1" hangingPunct="1">
              <a:defRPr/>
            </a:pPr>
            <a:r>
              <a:rPr lang="en-US"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Action Items</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460741" y="241519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a:t>2.2) Rel-15 Work and Maintenance (1/2)</a:t>
            </a:r>
            <a:endParaRPr lang="de-DE" altLang="de-DE" sz="2800" b="1"/>
          </a:p>
        </p:txBody>
      </p:sp>
      <p:sp>
        <p:nvSpPr>
          <p:cNvPr id="8" name="Content Placeholder 2">
            <a:extLst>
              <a:ext uri="{FF2B5EF4-FFF2-40B4-BE49-F238E27FC236}">
                <a16:creationId xmlns:a16="http://schemas.microsoft.com/office/drawing/2014/main" id="{7C9605F4-7AD6-4B72-BA61-4ABC17FCEEC4}"/>
              </a:ext>
            </a:extLst>
          </p:cNvPr>
          <p:cNvSpPr>
            <a:spLocks noGrp="1"/>
          </p:cNvSpPr>
          <p:nvPr>
            <p:ph idx="1"/>
          </p:nvPr>
        </p:nvSpPr>
        <p:spPr>
          <a:xfrm>
            <a:off x="457201" y="2001838"/>
            <a:ext cx="7476066" cy="3425825"/>
          </a:xfrm>
        </p:spPr>
        <p:txBody>
          <a:bodyPr/>
          <a:lstStyle/>
          <a:p>
            <a:pPr eaLnBrk="1" hangingPunct="1"/>
            <a:r>
              <a:rPr lang="de-DE" altLang="de-DE"/>
              <a:t> Work Progress on Corrections, excluding 5GS_Ph1 </a:t>
            </a:r>
            <a:r>
              <a:rPr lang="de-DE" altLang="de-DE" sz="2000"/>
              <a:t>(</a:t>
            </a:r>
            <a:r>
              <a:rPr lang="en-US" altLang="de-DE" sz="2000"/>
              <a:t>Category A CRs are not counted)</a:t>
            </a:r>
            <a:endParaRPr lang="de-DE" altLang="de-DE" sz="2000"/>
          </a:p>
          <a:p>
            <a:pPr lvl="1" eaLnBrk="1" hangingPunct="1"/>
            <a:endParaRPr lang="de-DE" altLang="de-DE" sz="2000"/>
          </a:p>
          <a:p>
            <a:pPr lvl="1" eaLnBrk="1" hangingPunct="1"/>
            <a:r>
              <a:rPr lang="de-DE" altLang="de-DE" sz="2000"/>
              <a:t>R15:           </a:t>
            </a:r>
            <a:r>
              <a:rPr lang="en-US" altLang="de-DE" sz="2000"/>
              <a:t>None</a:t>
            </a:r>
            <a:endParaRPr lang="en-US" altLang="zh-CN" sz="1400"/>
          </a:p>
          <a:p>
            <a:pPr lvl="1" eaLnBrk="1" hangingPunct="1"/>
            <a:endParaRPr lang="en-US" altLang="zh-CN" sz="200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a:t>2.2) Rel-15 Work and Maintenance (2/2)</a:t>
            </a:r>
            <a:endParaRPr lang="de-DE" altLang="de-DE" sz="2800" b="1"/>
          </a:p>
        </p:txBody>
      </p:sp>
      <p:sp>
        <p:nvSpPr>
          <p:cNvPr id="23555" name="Content Placeholder 7"/>
          <p:cNvSpPr>
            <a:spLocks noGrp="1"/>
          </p:cNvSpPr>
          <p:nvPr>
            <p:ph sz="half" idx="2"/>
          </p:nvPr>
        </p:nvSpPr>
        <p:spPr>
          <a:xfrm>
            <a:off x="444501" y="2829610"/>
            <a:ext cx="8288020" cy="3609289"/>
          </a:xfrm>
        </p:spPr>
        <p:txBody>
          <a:bodyPr/>
          <a:lstStyle/>
          <a:p>
            <a:pPr>
              <a:spcBef>
                <a:spcPct val="0"/>
              </a:spcBef>
              <a:spcAft>
                <a:spcPts val="200"/>
              </a:spcAft>
            </a:pPr>
            <a:r>
              <a:rPr lang="de-DE" altLang="de-DE" sz="2000" dirty="0"/>
              <a:t>Progress since SA#98-e (</a:t>
            </a:r>
            <a:r>
              <a:rPr lang="en-US" altLang="de-DE" sz="2000" dirty="0"/>
              <a:t>Category A CRs are not counted)</a:t>
            </a:r>
            <a:r>
              <a:rPr lang="de-DE" altLang="de-DE" sz="2000" dirty="0"/>
              <a:t>:</a:t>
            </a:r>
          </a:p>
          <a:p>
            <a:pPr lvl="1">
              <a:spcBef>
                <a:spcPts val="0"/>
              </a:spcBef>
              <a:spcAft>
                <a:spcPts val="300"/>
              </a:spcAft>
            </a:pPr>
            <a:r>
              <a:rPr lang="en-US" altLang="zh-CN" sz="1600" dirty="0"/>
              <a:t>Rel-15: None. </a:t>
            </a:r>
          </a:p>
          <a:p>
            <a:pPr lvl="1">
              <a:spcBef>
                <a:spcPts val="0"/>
              </a:spcBef>
              <a:spcAft>
                <a:spcPts val="300"/>
              </a:spcAft>
            </a:pPr>
            <a:r>
              <a:rPr lang="en-US" altLang="zh-CN" sz="1600" dirty="0"/>
              <a:t>Rel-16 (TEI16): 2 CRs (1 CR to TS 23.501, 1 CR to TS 23.503) were agreed. </a:t>
            </a:r>
          </a:p>
          <a:p>
            <a:pPr lvl="1">
              <a:spcBef>
                <a:spcPts val="0"/>
              </a:spcBef>
              <a:spcAft>
                <a:spcPts val="300"/>
              </a:spcAft>
            </a:pPr>
            <a:r>
              <a:rPr lang="en-US" altLang="zh-CN" sz="1600" dirty="0"/>
              <a:t>Rel-17 (TEI17): 4 CRs (2 CRs to TS 23.501, 1 CR to TS 23.502, 1 CR to TS 23.503) were agreed</a:t>
            </a:r>
          </a:p>
          <a:p>
            <a:pPr lvl="1">
              <a:spcBef>
                <a:spcPts val="0"/>
              </a:spcBef>
              <a:spcAft>
                <a:spcPts val="300"/>
              </a:spcAft>
            </a:pPr>
            <a:endParaRPr lang="en-US" altLang="zh-CN" sz="1600" dirty="0"/>
          </a:p>
          <a:p>
            <a:pPr marL="0" lvl="0" indent="0">
              <a:buNone/>
            </a:pPr>
            <a:endParaRPr lang="de-DE" sz="2000" dirty="0"/>
          </a:p>
          <a:p>
            <a:pPr lvl="0"/>
            <a:r>
              <a:rPr lang="de-DE" sz="2000" dirty="0"/>
              <a:t>Next steps: </a:t>
            </a:r>
          </a:p>
          <a:p>
            <a:pPr lvl="1"/>
            <a:r>
              <a:rPr lang="en-US" sz="1600" dirty="0"/>
              <a:t>FASMO corrections</a:t>
            </a:r>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a:solidFill>
                            <a:schemeClr val="lt1"/>
                          </a:solidFill>
                          <a:effectLst/>
                          <a:latin typeface="+mn-lt"/>
                          <a:ea typeface="+mn-ea"/>
                          <a:cs typeface="+mn-cs"/>
                        </a:rPr>
                        <a:t>5GS_Ph1</a:t>
                      </a:r>
                      <a:endParaRPr kumimoji="0" lang="en-US" sz="14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17</a:t>
                      </a:r>
                      <a:endParaRPr lang="en-US" sz="14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SP-160958</a:t>
                      </a:r>
                      <a:endParaRPr lang="en-US" sz="14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a:t>
            </a:r>
            <a:r>
              <a:rPr lang="en-GB" sz="2000" b="1" i="1"/>
              <a:t>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Work and Maintenance</a:t>
            </a:r>
          </a:p>
          <a:p>
            <a:pPr lvl="1" eaLnBrk="1" hangingPunct="1">
              <a:defRPr/>
            </a:pPr>
            <a:r>
              <a:rPr lang="en-GB" sz="1800" b="1" i="1"/>
              <a:t>2.3) Rel-16 Work and Maintenance</a:t>
            </a:r>
          </a:p>
          <a:p>
            <a:pPr lvl="1" eaLnBrk="1" hangingPunct="1">
              <a:defRPr/>
            </a:pPr>
            <a:r>
              <a:rPr lang="en-GB"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endParaRPr lang="en-GB" sz="1800">
              <a:solidFill>
                <a:schemeClr val="bg1">
                  <a:lumMod val="65000"/>
                </a:schemeClr>
              </a:solidFill>
            </a:endParaRP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374773" y="275553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a:t>2.3) </a:t>
            </a:r>
            <a:r>
              <a:rPr lang="en-US" altLang="de-DE" sz="3200" b="1"/>
              <a:t>Rel-16 Work and Maintenance</a:t>
            </a:r>
            <a:endParaRPr lang="de-DE" altLang="de-DE" b="1"/>
          </a:p>
        </p:txBody>
      </p:sp>
      <p:sp>
        <p:nvSpPr>
          <p:cNvPr id="20483" name="Content Placeholder 2"/>
          <p:cNvSpPr>
            <a:spLocks noGrp="1"/>
          </p:cNvSpPr>
          <p:nvPr>
            <p:ph idx="1"/>
          </p:nvPr>
        </p:nvSpPr>
        <p:spPr>
          <a:xfrm>
            <a:off x="481263" y="1580733"/>
            <a:ext cx="8864755" cy="4558810"/>
          </a:xfrm>
        </p:spPr>
        <p:txBody>
          <a:bodyPr/>
          <a:lstStyle/>
          <a:p>
            <a:pPr eaLnBrk="1" hangingPunct="1"/>
            <a:r>
              <a:rPr lang="de-DE" altLang="de-DE"/>
              <a:t> </a:t>
            </a:r>
            <a:r>
              <a:rPr lang="de-DE" altLang="de-DE" sz="2400"/>
              <a:t>Work Progress on Corrections </a:t>
            </a:r>
            <a:r>
              <a:rPr lang="de-DE" altLang="de-DE" sz="1800"/>
              <a:t>(</a:t>
            </a:r>
            <a:r>
              <a:rPr lang="en-US" altLang="de-DE" sz="1800"/>
              <a:t>Category A CRs are not counted)</a:t>
            </a:r>
            <a:endParaRPr lang="de-DE" altLang="de-DE" sz="1800"/>
          </a:p>
          <a:p>
            <a:pPr lvl="1" eaLnBrk="1" hangingPunct="1"/>
            <a:r>
              <a:rPr lang="en-GB" altLang="de-DE" sz="1800" b="1"/>
              <a:t>5G_URLLC</a:t>
            </a:r>
            <a:r>
              <a:rPr lang="en-GB" altLang="de-DE" sz="1800"/>
              <a:t>:		</a:t>
            </a:r>
            <a:r>
              <a:rPr lang="de-DE" altLang="de-DE" sz="1800"/>
              <a:t>1 CR to TS 23.503</a:t>
            </a:r>
          </a:p>
          <a:p>
            <a:pPr lvl="1" eaLnBrk="1" hangingPunct="1"/>
            <a:r>
              <a:rPr lang="en-US" altLang="de-DE" sz="1800" b="1"/>
              <a:t>5G_eLCS</a:t>
            </a:r>
            <a:r>
              <a:rPr lang="en-US" altLang="de-DE" sz="1800"/>
              <a:t>:		1 CR to TS 23.273</a:t>
            </a:r>
          </a:p>
        </p:txBody>
      </p:sp>
    </p:spTree>
    <p:extLst>
      <p:ext uri="{BB962C8B-B14F-4D97-AF65-F5344CB8AC3E}">
        <p14:creationId xmlns:p14="http://schemas.microsoft.com/office/powerpoint/2010/main" val="2552844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a:t>
            </a:r>
            <a:r>
              <a:rPr lang="en-GB" sz="2000" b="1" i="1"/>
              <a:t>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Work and Maintenance </a:t>
            </a:r>
          </a:p>
          <a:p>
            <a:pPr lvl="1" eaLnBrk="1" hangingPunct="1">
              <a:defRPr/>
            </a:pPr>
            <a:r>
              <a:rPr lang="en-GB" sz="1800">
                <a:solidFill>
                  <a:schemeClr val="bg1">
                    <a:lumMod val="65000"/>
                  </a:schemeClr>
                </a:solidFill>
              </a:rPr>
              <a:t>2.3) Rel-16 Work and Maintenance </a:t>
            </a:r>
          </a:p>
          <a:p>
            <a:pPr lvl="1" eaLnBrk="1" hangingPunct="1">
              <a:defRPr/>
            </a:pPr>
            <a:r>
              <a:rPr lang="en-GB" sz="1800" b="1" i="1"/>
              <a:t>2.4) 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13850" y="3098679"/>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a:t>Progress since SA#98-e:</a:t>
            </a:r>
          </a:p>
          <a:p>
            <a:pPr lvl="1">
              <a:spcBef>
                <a:spcPts val="0"/>
              </a:spcBef>
              <a:spcAft>
                <a:spcPts val="0"/>
              </a:spcAft>
            </a:pPr>
            <a:r>
              <a:rPr lang="en-US" altLang="zh-CN" sz="1400"/>
              <a:t>No Change. </a:t>
            </a:r>
          </a:p>
          <a:p>
            <a:pPr lvl="1">
              <a:spcBef>
                <a:spcPts val="0"/>
              </a:spcBef>
              <a:spcAft>
                <a:spcPts val="0"/>
              </a:spcAft>
            </a:pPr>
            <a:endParaRPr lang="en-US" altLang="zh-CN" sz="1400"/>
          </a:p>
          <a:p>
            <a:r>
              <a:rPr lang="en-US" altLang="de-DE" sz="2000"/>
              <a:t>RAN impacts or dependencies:</a:t>
            </a:r>
          </a:p>
          <a:p>
            <a:pPr lvl="1">
              <a:spcBef>
                <a:spcPts val="0"/>
              </a:spcBef>
              <a:spcAft>
                <a:spcPts val="300"/>
              </a:spcAft>
            </a:pPr>
            <a:r>
              <a:rPr lang="en-US" sz="1400" kern="0"/>
              <a:t>None</a:t>
            </a:r>
            <a:endParaRPr lang="en-US" sz="1200" strike="sngStrike" kern="0"/>
          </a:p>
          <a:p>
            <a:pPr marL="457200" lvl="1" indent="0">
              <a:buNone/>
            </a:pPr>
            <a:endParaRPr lang="en-US" sz="1400"/>
          </a:p>
          <a:p>
            <a:r>
              <a:rPr lang="en-US" altLang="de-DE" sz="2000"/>
              <a:t>Next steps:</a:t>
            </a:r>
          </a:p>
          <a:p>
            <a:pPr lvl="1"/>
            <a:r>
              <a:rPr lang="en-US" sz="1400"/>
              <a:t>Maintenance</a:t>
            </a:r>
          </a:p>
          <a:p>
            <a:pPr marL="457200" lvl="1" indent="0">
              <a:buNone/>
            </a:pPr>
            <a:r>
              <a:rPr lang="en-US" sz="1400"/>
              <a:t> </a:t>
            </a:r>
          </a:p>
          <a:p>
            <a:pPr marL="0" indent="0">
              <a:buNone/>
            </a:pPr>
            <a:r>
              <a:rPr lang="en-GB" altLang="zh-CN" sz="800"/>
              <a:t>  </a:t>
            </a:r>
            <a:endParaRPr lang="de-DE" altLang="de-DE" sz="1600"/>
          </a:p>
        </p:txBody>
      </p:sp>
      <p:sp>
        <p:nvSpPr>
          <p:cNvPr id="6" name="Title 5"/>
          <p:cNvSpPr>
            <a:spLocks noGrp="1"/>
          </p:cNvSpPr>
          <p:nvPr>
            <p:ph type="title"/>
          </p:nvPr>
        </p:nvSpPr>
        <p:spPr>
          <a:xfrm>
            <a:off x="179388" y="83891"/>
            <a:ext cx="7112000" cy="1143000"/>
          </a:xfrm>
        </p:spPr>
        <p:txBody>
          <a:bodyPr/>
          <a:lstStyle/>
          <a:p>
            <a:r>
              <a:rPr lang="en-GB" altLang="en-US" b="1"/>
              <a:t>2.4) Rel-17 Study/Work (1/19)</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657368835"/>
              </p:ext>
            </p:extLst>
          </p:nvPr>
        </p:nvGraphicFramePr>
        <p:xfrm>
          <a:off x="179388" y="1376363"/>
          <a:ext cx="8810068"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1">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a:solidFill>
                            <a:schemeClr val="lt1"/>
                          </a:solidFill>
                          <a:effectLst/>
                          <a:latin typeface="+mn-lt"/>
                          <a:ea typeface="+mn-ea"/>
                          <a:cs typeface="+mn-cs"/>
                        </a:rPr>
                        <a:t>5</a:t>
                      </a:r>
                      <a:r>
                        <a:rPr lang="en-US" altLang="zh-CN" sz="1200" b="1" kern="1200">
                          <a:solidFill>
                            <a:schemeClr val="lt1"/>
                          </a:solidFill>
                          <a:effectLst/>
                          <a:latin typeface="+mn-lt"/>
                          <a:ea typeface="+mn-ea"/>
                          <a:cs typeface="+mn-cs"/>
                        </a:rPr>
                        <a:t>GSAT_ARCH</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SP-200445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a:t> 1) General aspects (events since SA#98-e, statistics, next meetings)</a:t>
            </a:r>
          </a:p>
          <a:p>
            <a:pPr eaLnBrk="1" hangingPunct="1">
              <a:defRPr/>
            </a:pPr>
            <a:r>
              <a:rPr lang="en-GB" sz="2000"/>
              <a:t> 2) SA Work Report</a:t>
            </a:r>
          </a:p>
          <a:p>
            <a:pPr lvl="1" eaLnBrk="1" hangingPunct="1">
              <a:defRPr/>
            </a:pPr>
            <a:r>
              <a:rPr lang="en-GB" sz="1800"/>
              <a:t>2.1) Rel-14 and before Maintenance</a:t>
            </a:r>
          </a:p>
          <a:p>
            <a:pPr lvl="1" eaLnBrk="1" hangingPunct="1">
              <a:defRPr/>
            </a:pPr>
            <a:r>
              <a:rPr lang="en-GB" sz="1800"/>
              <a:t>2.2) Rel-15 Work and Maintenance </a:t>
            </a:r>
          </a:p>
          <a:p>
            <a:pPr lvl="1" eaLnBrk="1" hangingPunct="1">
              <a:defRPr/>
            </a:pPr>
            <a:r>
              <a:rPr lang="en-GB" sz="1800"/>
              <a:t>2.3) Rel-16 Work and Maintenance</a:t>
            </a:r>
          </a:p>
          <a:p>
            <a:pPr lvl="1" eaLnBrk="1" hangingPunct="1">
              <a:defRPr/>
            </a:pPr>
            <a:r>
              <a:rPr lang="en-GB" sz="1800"/>
              <a:t>2.4) Rel-17 Study/Work</a:t>
            </a:r>
          </a:p>
          <a:p>
            <a:pPr lvl="1" eaLnBrk="1" hangingPunct="1">
              <a:defRPr/>
            </a:pPr>
            <a:r>
              <a:rPr lang="en-GB" sz="1800"/>
              <a:t>2.5) Rel-18 Study/Work</a:t>
            </a:r>
          </a:p>
          <a:p>
            <a:pPr lvl="1" eaLnBrk="1" hangingPunct="1">
              <a:defRPr/>
            </a:pPr>
            <a:r>
              <a:rPr lang="en-GB" sz="1800"/>
              <a:t>2.6) IETF Dependency Update</a:t>
            </a:r>
          </a:p>
          <a:p>
            <a:pPr eaLnBrk="1" hangingPunct="1">
              <a:defRPr/>
            </a:pPr>
            <a:r>
              <a:rPr lang="en-GB" sz="2000"/>
              <a:t> 3) SA2 Work Planning</a:t>
            </a:r>
          </a:p>
          <a:p>
            <a:pPr eaLnBrk="1" hangingPunct="1">
              <a:defRPr/>
            </a:pPr>
            <a:r>
              <a:rPr lang="en-GB" sz="2000"/>
              <a:t> 4) Documents for Information and Approval</a:t>
            </a:r>
          </a:p>
          <a:p>
            <a:pPr eaLnBrk="1" hangingPunct="1">
              <a:defRPr/>
            </a:pPr>
            <a:r>
              <a:rPr lang="en-GB" sz="200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915199372"/>
              </p:ext>
            </p:extLst>
          </p:nvPr>
        </p:nvGraphicFramePr>
        <p:xfrm>
          <a:off x="179388" y="1376363"/>
          <a:ext cx="8810067" cy="144303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err="1">
                          <a:solidFill>
                            <a:schemeClr val="lt1"/>
                          </a:solidFill>
                          <a:effectLst/>
                          <a:latin typeface="+mn-lt"/>
                          <a:ea typeface="+mn-ea"/>
                          <a:cs typeface="+mn-cs"/>
                        </a:rPr>
                        <a:t>FS_enh</a:t>
                      </a:r>
                      <a:r>
                        <a:rPr lang="en-US" altLang="zh-CN" sz="1200" b="1" kern="1200" err="1">
                          <a:solidFill>
                            <a:schemeClr val="lt1"/>
                          </a:solidFill>
                          <a:effectLst/>
                          <a:latin typeface="+mn-lt"/>
                          <a:ea typeface="+mn-ea"/>
                          <a:cs typeface="+mn-cs"/>
                        </a:rPr>
                        <a:t>_EC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Study on enhancement of support for Edge Computing in 5GC</a:t>
                      </a:r>
                      <a:endParaRPr lang="de-DE" altLang="zh-CN"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2020</a:t>
                      </a:r>
                      <a:endParaRPr lang="en-US" sz="1200" b="1" i="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200"/>
                        <a:t> </a:t>
                      </a:r>
                      <a:r>
                        <a:rPr lang="en-US" altLang="zh-CN" sz="1200" b="1"/>
                        <a:t>eEdge_5GC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bg1"/>
                          </a:solidFill>
                          <a:effectLst/>
                          <a:latin typeface="+mn-lt"/>
                          <a:ea typeface="+mn-ea"/>
                          <a:cs typeface="+mn-cs"/>
                        </a:rPr>
                        <a:t>Enhancement of support for Edge Computing in 5G Core network</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a:t>
                      </a:r>
                      <a:r>
                        <a:rPr lang="en-US" altLang="zh-CN" sz="1200" b="1" kern="1200">
                          <a:solidFill>
                            <a:srgbClr val="7030A0"/>
                          </a:solidFill>
                          <a:latin typeface="+mn-lt"/>
                          <a:ea typeface="+mn-ea"/>
                          <a:cs typeface="+mn-cs"/>
                        </a:rPr>
                        <a:t>-</a:t>
                      </a:r>
                      <a:r>
                        <a:rPr lang="en-US" sz="1200" b="1" kern="120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SP-201107</a:t>
                      </a:r>
                      <a:endParaRPr lang="en-US" altLang="zh-CN"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93443414"/>
                  </a:ext>
                </a:extLst>
              </a:tr>
            </a:tbl>
          </a:graphicData>
        </a:graphic>
      </p:graphicFrame>
      <p:sp>
        <p:nvSpPr>
          <p:cNvPr id="29716" name="Content Placeholder 7"/>
          <p:cNvSpPr>
            <a:spLocks noGrp="1"/>
          </p:cNvSpPr>
          <p:nvPr>
            <p:ph sz="half" idx="2"/>
          </p:nvPr>
        </p:nvSpPr>
        <p:spPr>
          <a:xfrm>
            <a:off x="434974" y="3050697"/>
            <a:ext cx="8554480" cy="3177384"/>
          </a:xfrm>
        </p:spPr>
        <p:txBody>
          <a:bodyPr/>
          <a:lstStyle/>
          <a:p>
            <a:pPr>
              <a:spcBef>
                <a:spcPts val="0"/>
              </a:spcBef>
              <a:spcAft>
                <a:spcPts val="0"/>
              </a:spcAft>
            </a:pPr>
            <a:r>
              <a:rPr lang="de-DE" altLang="de-DE" sz="2000"/>
              <a:t>Progress since SA#98-e:</a:t>
            </a:r>
          </a:p>
          <a:p>
            <a:pPr lvl="1">
              <a:spcBef>
                <a:spcPts val="0"/>
              </a:spcBef>
              <a:spcAft>
                <a:spcPts val="0"/>
              </a:spcAft>
            </a:pPr>
            <a:r>
              <a:rPr lang="en-US" altLang="zh-CN" sz="1400"/>
              <a:t>1 CRs (1 CR to TS 23.501) was approved. </a:t>
            </a:r>
          </a:p>
          <a:p>
            <a:pPr marL="457200" lvl="1" indent="0">
              <a:spcBef>
                <a:spcPts val="0"/>
              </a:spcBef>
              <a:spcAft>
                <a:spcPts val="0"/>
              </a:spcAft>
              <a:buNone/>
            </a:pPr>
            <a:r>
              <a:rPr lang="en-US" altLang="zh-CN" sz="1400"/>
              <a:t> </a:t>
            </a:r>
          </a:p>
          <a:p>
            <a:pPr>
              <a:spcBef>
                <a:spcPts val="0"/>
              </a:spcBef>
              <a:spcAft>
                <a:spcPts val="0"/>
              </a:spcAft>
            </a:pPr>
            <a:r>
              <a:rPr lang="en-US" sz="2000"/>
              <a:t>RAN impacts and dependencies:</a:t>
            </a:r>
            <a:endParaRPr lang="de-DE" sz="2000"/>
          </a:p>
          <a:p>
            <a:pPr lvl="1">
              <a:spcBef>
                <a:spcPts val="0"/>
              </a:spcBef>
              <a:spcAft>
                <a:spcPts val="600"/>
              </a:spcAft>
            </a:pPr>
            <a:r>
              <a:rPr lang="en-US" sz="1400"/>
              <a:t>None identified</a:t>
            </a:r>
          </a:p>
          <a:p>
            <a:pPr marL="457200" lvl="1" indent="0">
              <a:spcBef>
                <a:spcPts val="0"/>
              </a:spcBef>
              <a:spcAft>
                <a:spcPts val="600"/>
              </a:spcAft>
              <a:buNone/>
            </a:pPr>
            <a:endParaRPr lang="en-US" sz="1400"/>
          </a:p>
          <a:p>
            <a:pPr lvl="0">
              <a:spcBef>
                <a:spcPts val="0"/>
              </a:spcBef>
              <a:spcAft>
                <a:spcPts val="0"/>
              </a:spcAft>
            </a:pPr>
            <a:r>
              <a:rPr lang="de-DE" sz="2000"/>
              <a:t>Next steps:</a:t>
            </a:r>
          </a:p>
          <a:p>
            <a:pPr lvl="1"/>
            <a:r>
              <a:rPr lang="en-US" sz="1400"/>
              <a:t>Maintenance</a:t>
            </a:r>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a:t>2.4) Rel-17 Study/Work (2/19)</a:t>
            </a:r>
            <a:endParaRPr lang="en-GB" altLang="en-US" b="1" kern="0"/>
          </a:p>
        </p:txBody>
      </p:sp>
    </p:spTree>
    <p:extLst>
      <p:ext uri="{BB962C8B-B14F-4D97-AF65-F5344CB8AC3E}">
        <p14:creationId xmlns:p14="http://schemas.microsoft.com/office/powerpoint/2010/main" val="275196190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32315"/>
            <a:ext cx="8554480" cy="3549732"/>
          </a:xfrm>
        </p:spPr>
        <p:txBody>
          <a:bodyPr/>
          <a:lstStyle/>
          <a:p>
            <a:r>
              <a:rPr lang="en-US" altLang="de-DE" sz="1800" dirty="0"/>
              <a:t>Progress since SA#98-e:</a:t>
            </a:r>
          </a:p>
          <a:p>
            <a:pPr marL="457200" lvl="1" indent="0">
              <a:spcBef>
                <a:spcPts val="0"/>
              </a:spcBef>
              <a:spcAft>
                <a:spcPts val="0"/>
              </a:spcAft>
              <a:buNone/>
            </a:pPr>
            <a:r>
              <a:rPr lang="en-US" altLang="zh-CN" sz="1400" dirty="0"/>
              <a:t>2 CRs (1 CR to TS 23.501 and 1 CR to TS 23.503) were agreed.</a:t>
            </a:r>
            <a:endParaRPr lang="en-US" sz="1400" dirty="0">
              <a:solidFill>
                <a:srgbClr val="FF0000"/>
              </a:solidFill>
            </a:endParaRPr>
          </a:p>
          <a:p>
            <a:pPr lvl="1">
              <a:spcBef>
                <a:spcPts val="0"/>
              </a:spcBef>
              <a:spcAft>
                <a:spcPts val="0"/>
              </a:spcAft>
            </a:pPr>
            <a:endParaRPr lang="en-US" sz="1400" dirty="0">
              <a:solidFill>
                <a:srgbClr val="FF0000"/>
              </a:solidFill>
            </a:endParaRPr>
          </a:p>
          <a:p>
            <a:r>
              <a:rPr lang="en-US" altLang="de-DE" sz="1800" dirty="0"/>
              <a:t>RAN impacts or dependencies:</a:t>
            </a:r>
          </a:p>
          <a:p>
            <a:pPr lvl="1">
              <a:spcBef>
                <a:spcPts val="0"/>
              </a:spcBef>
              <a:spcAft>
                <a:spcPts val="600"/>
              </a:spcAft>
            </a:pPr>
            <a:r>
              <a:rPr lang="en-US" sz="1400" dirty="0"/>
              <a:t>Based on agreed CRs.</a:t>
            </a:r>
          </a:p>
          <a:p>
            <a:pPr lvl="1">
              <a:spcBef>
                <a:spcPts val="0"/>
              </a:spcBef>
              <a:spcAft>
                <a:spcPts val="600"/>
              </a:spcAft>
            </a:pPr>
            <a:endParaRPr lang="en-US" sz="1400" dirty="0"/>
          </a:p>
          <a:p>
            <a:r>
              <a:rPr lang="en-US" altLang="de-DE" sz="1800" dirty="0"/>
              <a:t>Next steps:</a:t>
            </a:r>
          </a:p>
          <a:p>
            <a:pPr lvl="1">
              <a:spcBef>
                <a:spcPts val="0"/>
              </a:spcBef>
              <a:spcAft>
                <a:spcPts val="0"/>
              </a:spcAft>
            </a:pPr>
            <a:r>
              <a:rPr lang="en-US" altLang="zh-CN" sz="1400" dirty="0"/>
              <a:t>Maintenance</a:t>
            </a:r>
          </a:p>
        </p:txBody>
      </p:sp>
      <p:sp>
        <p:nvSpPr>
          <p:cNvPr id="6" name="Title 5"/>
          <p:cNvSpPr>
            <a:spLocks noGrp="1"/>
          </p:cNvSpPr>
          <p:nvPr>
            <p:ph type="title"/>
          </p:nvPr>
        </p:nvSpPr>
        <p:spPr>
          <a:xfrm>
            <a:off x="179388" y="83891"/>
            <a:ext cx="7112000" cy="1143000"/>
          </a:xfrm>
        </p:spPr>
        <p:txBody>
          <a:bodyPr/>
          <a:lstStyle/>
          <a:p>
            <a:r>
              <a:rPr lang="en-GB" altLang="en-US" b="1"/>
              <a:t>2.4) Rel-17 Study/Work (3/19)</a:t>
            </a:r>
            <a:endParaRPr lang="en-US" altLang="de-DE" b="1"/>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3707448376"/>
              </p:ext>
            </p:extLst>
          </p:nvPr>
        </p:nvGraphicFramePr>
        <p:xfrm>
          <a:off x="179388" y="1376363"/>
          <a:ext cx="8810067" cy="1183174"/>
        </p:xfrm>
        <a:graphic>
          <a:graphicData uri="http://schemas.openxmlformats.org/drawingml/2006/table">
            <a:tbl>
              <a:tblPr firstRow="1" bandRow="1">
                <a:tableStyleId>{8FD4443E-F989-4FC4-A0C8-D5A2AF1F390B}</a:tableStyleId>
              </a:tblPr>
              <a:tblGrid>
                <a:gridCol w="991044">
                  <a:extLst>
                    <a:ext uri="{9D8B030D-6E8A-4147-A177-3AD203B41FA5}">
                      <a16:colId xmlns:a16="http://schemas.microsoft.com/office/drawing/2014/main" val="20000"/>
                    </a:ext>
                  </a:extLst>
                </a:gridCol>
                <a:gridCol w="4356608">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595">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939">
                <a:tc>
                  <a:txBody>
                    <a:bodyPr/>
                    <a:lstStyle/>
                    <a:p>
                      <a:r>
                        <a:rPr lang="en-US" sz="1200" b="1" kern="1200" err="1">
                          <a:solidFill>
                            <a:schemeClr val="lt1"/>
                          </a:solidFill>
                          <a:effectLst/>
                          <a:latin typeface="+mn-lt"/>
                          <a:ea typeface="+mn-ea"/>
                          <a:cs typeface="+mn-cs"/>
                        </a:rPr>
                        <a:t>FS_IIoT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bg1"/>
                          </a:solidFill>
                          <a:effectLst/>
                          <a:latin typeface="+mn-lt"/>
                          <a:ea typeface="+mn-ea"/>
                          <a:cs typeface="+mn-cs"/>
                        </a:rPr>
                        <a:t>Study on enhanced support of Industrial IoT - TSC/URLLC enhancements</a:t>
                      </a:r>
                      <a:endParaRPr lang="en-US" altLang="zh-CN"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SP-200298</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1111">
                <a:tc>
                  <a:txBody>
                    <a:bodyPr/>
                    <a:lstStyle/>
                    <a:p>
                      <a:r>
                        <a:rPr lang="en-US" sz="1200" b="1" kern="1200" err="1">
                          <a:solidFill>
                            <a:schemeClr val="lt1"/>
                          </a:solidFill>
                          <a:effectLst/>
                          <a:latin typeface="+mn-lt"/>
                          <a:ea typeface="+mn-ea"/>
                          <a:cs typeface="+mn-cs"/>
                        </a:rPr>
                        <a:t>IIoT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enhanced support of Industrial Internet of Things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kumimoji="0" lang="en-US" sz="1200" b="1" i="0" u="none" strike="noStrike" kern="1200" cap="none" spc="0" normalizeH="0" baseline="0">
                          <a:ln>
                            <a:noFill/>
                          </a:ln>
                          <a:solidFill>
                            <a:prstClr val="white"/>
                          </a:solidFill>
                          <a:effectLst/>
                          <a:uLnTx/>
                          <a:uFillTx/>
                          <a:latin typeface="+mn-lt"/>
                          <a:ea typeface="+mn-ea"/>
                          <a:cs typeface="+mn-cs"/>
                        </a:rPr>
                        <a:t>SP-200973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0933370"/>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(4/19)</a:t>
            </a:r>
            <a:endParaRPr lang="de-DE" altLang="de-DE" b="1"/>
          </a:p>
        </p:txBody>
      </p:sp>
      <p:sp>
        <p:nvSpPr>
          <p:cNvPr id="31764" name="Content Placeholder 7"/>
          <p:cNvSpPr>
            <a:spLocks noGrp="1"/>
          </p:cNvSpPr>
          <p:nvPr>
            <p:ph sz="half" idx="2"/>
          </p:nvPr>
        </p:nvSpPr>
        <p:spPr>
          <a:xfrm>
            <a:off x="271598" y="2606040"/>
            <a:ext cx="8464029" cy="3746192"/>
          </a:xfrm>
        </p:spPr>
        <p:txBody>
          <a:bodyPr/>
          <a:lstStyle/>
          <a:p>
            <a:pPr>
              <a:spcBef>
                <a:spcPts val="0"/>
              </a:spcBef>
              <a:spcAft>
                <a:spcPts val="400"/>
              </a:spcAft>
            </a:pPr>
            <a:r>
              <a:rPr lang="de-DE" altLang="de-DE" sz="2000"/>
              <a:t>Progress since SA#98-e:</a:t>
            </a:r>
          </a:p>
          <a:p>
            <a:pPr lvl="1">
              <a:spcBef>
                <a:spcPts val="0"/>
              </a:spcBef>
              <a:spcAft>
                <a:spcPts val="400"/>
              </a:spcAft>
            </a:pPr>
            <a:r>
              <a:rPr lang="en-US" altLang="ko-KR" sz="1400"/>
              <a:t>6 CRs (5 CRs to TS 23.304 and 1 CR to TS 23.503) were agreed.</a:t>
            </a:r>
          </a:p>
          <a:p>
            <a:pPr marL="457200" lvl="1" indent="0">
              <a:spcBef>
                <a:spcPts val="0"/>
              </a:spcBef>
              <a:spcAft>
                <a:spcPts val="400"/>
              </a:spcAft>
              <a:buNone/>
            </a:pPr>
            <a:endParaRPr lang="en-US" altLang="ko-KR" sz="1400"/>
          </a:p>
          <a:p>
            <a:pPr>
              <a:spcBef>
                <a:spcPts val="0"/>
              </a:spcBef>
              <a:spcAft>
                <a:spcPts val="400"/>
              </a:spcAft>
            </a:pPr>
            <a:r>
              <a:rPr lang="de-DE" altLang="de-DE" sz="2000"/>
              <a:t>RAN impacts or dependencies:</a:t>
            </a:r>
          </a:p>
          <a:p>
            <a:pPr lvl="1">
              <a:spcBef>
                <a:spcPts val="0"/>
              </a:spcBef>
              <a:spcAft>
                <a:spcPts val="400"/>
              </a:spcAft>
            </a:pPr>
            <a:r>
              <a:rPr lang="en-US" altLang="zh-CN" sz="1400"/>
              <a:t>RAN impacts as per agreed CRs.</a:t>
            </a:r>
          </a:p>
          <a:p>
            <a:pPr marL="457200" lvl="1" indent="0">
              <a:spcBef>
                <a:spcPts val="0"/>
              </a:spcBef>
              <a:spcAft>
                <a:spcPts val="400"/>
              </a:spcAft>
              <a:buNone/>
            </a:pPr>
            <a:endParaRPr lang="en-US" altLang="zh-CN" sz="1400"/>
          </a:p>
          <a:p>
            <a:pPr>
              <a:spcBef>
                <a:spcPts val="0"/>
              </a:spcBef>
              <a:spcAft>
                <a:spcPts val="400"/>
              </a:spcAft>
            </a:pPr>
            <a:r>
              <a:rPr lang="de-DE" altLang="de-DE" sz="2000"/>
              <a:t>Next steps:</a:t>
            </a:r>
          </a:p>
          <a:p>
            <a:pPr lvl="1">
              <a:spcBef>
                <a:spcPts val="0"/>
              </a:spcBef>
              <a:spcAft>
                <a:spcPts val="400"/>
              </a:spcAft>
            </a:pPr>
            <a:r>
              <a:rPr lang="en-US" altLang="zh-CN" sz="1400"/>
              <a:t>Maintenance.</a:t>
            </a:r>
          </a:p>
          <a:p>
            <a:pPr marL="457200" lvl="1" indent="0">
              <a:spcBef>
                <a:spcPts val="0"/>
              </a:spcBef>
              <a:spcAft>
                <a:spcPts val="400"/>
              </a:spcAft>
              <a:buNone/>
            </a:pPr>
            <a:endParaRPr lang="de-DE" altLang="de-DE" sz="1600"/>
          </a:p>
        </p:txBody>
      </p:sp>
      <p:graphicFrame>
        <p:nvGraphicFramePr>
          <p:cNvPr id="5" name="Content Placeholder 8"/>
          <p:cNvGraphicFramePr>
            <a:graphicFrameLocks/>
          </p:cNvGraphicFramePr>
          <p:nvPr>
            <p:extLst>
              <p:ext uri="{D42A27DB-BD31-4B8C-83A1-F6EECF244321}">
                <p14:modId xmlns:p14="http://schemas.microsoft.com/office/powerpoint/2010/main" val="2511185906"/>
              </p:ext>
            </p:extLst>
          </p:nvPr>
        </p:nvGraphicFramePr>
        <p:xfrm>
          <a:off x="271598" y="1312354"/>
          <a:ext cx="8634196" cy="120164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10790">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1428">
                <a:tc>
                  <a:txBody>
                    <a:bodyPr/>
                    <a:lstStyle/>
                    <a:p>
                      <a:r>
                        <a:rPr lang="en-US" altLang="ko-KR" sz="1200" b="1" kern="1200">
                          <a:solidFill>
                            <a:schemeClr val="lt1"/>
                          </a:solidFill>
                          <a:effectLst/>
                          <a:latin typeface="+mn-lt"/>
                          <a:ea typeface="+mn-ea"/>
                          <a:cs typeface="+mn-cs"/>
                        </a:rPr>
                        <a:t>FS_5G_ProSe</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Study on System enhancement for Proximity based Services in 5GS</a:t>
                      </a:r>
                      <a:r>
                        <a:rPr lang="en-GB" altLang="ko-KR" sz="1200" b="1" kern="1200">
                          <a:solidFill>
                            <a:schemeClr val="lt1"/>
                          </a:solidFill>
                          <a:effectLst/>
                          <a:latin typeface="+mn-lt"/>
                          <a:ea typeface="+mn-ea"/>
                          <a:cs typeface="+mn-cs"/>
                        </a:rPr>
                        <a:t> (FS_5G_ProSe)</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Mar, 2021</a:t>
                      </a:r>
                      <a:endParaRPr kumimoji="0" lang="en-US"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SP-190443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1428">
                <a:tc>
                  <a:txBody>
                    <a:bodyPr/>
                    <a:lstStyle/>
                    <a:p>
                      <a:r>
                        <a:rPr lang="en-US" altLang="ko-KR" sz="1200" b="1" kern="1200">
                          <a:solidFill>
                            <a:schemeClr val="lt1"/>
                          </a:solidFill>
                          <a:effectLst/>
                          <a:latin typeface="+mn-lt"/>
                          <a:ea typeface="+mn-ea"/>
                          <a:cs typeface="+mn-cs"/>
                        </a:rPr>
                        <a:t>5G_ProSe</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Proximity based Services in 5GS</a:t>
                      </a:r>
                      <a:r>
                        <a:rPr lang="en-GB" altLang="ko-KR" sz="1200" b="1" kern="1200">
                          <a:solidFill>
                            <a:schemeClr val="lt1"/>
                          </a:solidFill>
                          <a:effectLst/>
                          <a:latin typeface="+mn-lt"/>
                          <a:ea typeface="+mn-ea"/>
                          <a:cs typeface="+mn-cs"/>
                        </a:rPr>
                        <a:t> (5G_ProSe)</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SP-201132</a:t>
                      </a:r>
                      <a:endParaRPr lang="en-US" altLang="zh-CN"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33570334"/>
                  </a:ext>
                </a:extLst>
              </a:tr>
            </a:tbl>
          </a:graphicData>
        </a:graphic>
      </p:graphicFrame>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(5/19)</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202932839"/>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a:solidFill>
                            <a:schemeClr val="lt1"/>
                          </a:solidFill>
                          <a:effectLst/>
                          <a:latin typeface="+mn-lt"/>
                          <a:ea typeface="+mn-ea"/>
                          <a:cs typeface="+mn-cs"/>
                        </a:rPr>
                        <a:t>FS_MUSIM</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system enabler for Multi-USIM devices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a:solidFill>
                            <a:schemeClr val="lt1"/>
                          </a:solidFill>
                          <a:effectLst/>
                          <a:latin typeface="+mn-lt"/>
                          <a:ea typeface="+mn-ea"/>
                          <a:cs typeface="+mn-cs"/>
                        </a:rPr>
                        <a:t>MUSIM</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System enablers for Multi-USIM devices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SP-200978</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6055237"/>
                  </a:ext>
                </a:extLst>
              </a:tr>
            </a:tbl>
          </a:graphicData>
        </a:graphic>
      </p:graphicFrame>
      <p:sp>
        <p:nvSpPr>
          <p:cNvPr id="29716" name="Content Placeholder 7"/>
          <p:cNvSpPr>
            <a:spLocks noGrp="1"/>
          </p:cNvSpPr>
          <p:nvPr>
            <p:ph sz="half" idx="2"/>
          </p:nvPr>
        </p:nvSpPr>
        <p:spPr>
          <a:xfrm>
            <a:off x="434975" y="2515278"/>
            <a:ext cx="8554480" cy="3786668"/>
          </a:xfrm>
        </p:spPr>
        <p:txBody>
          <a:bodyPr/>
          <a:lstStyle/>
          <a:p>
            <a:pPr>
              <a:spcBef>
                <a:spcPts val="0"/>
              </a:spcBef>
              <a:spcAft>
                <a:spcPts val="0"/>
              </a:spcAft>
            </a:pPr>
            <a:r>
              <a:rPr lang="de-DE" altLang="de-DE" sz="2000"/>
              <a:t>Progress since SA#98-e:</a:t>
            </a:r>
          </a:p>
          <a:p>
            <a:pPr lvl="1">
              <a:spcBef>
                <a:spcPts val="0"/>
              </a:spcBef>
              <a:spcAft>
                <a:spcPts val="300"/>
              </a:spcAft>
            </a:pPr>
            <a:r>
              <a:rPr lang="en-US" altLang="de-DE" sz="1400"/>
              <a:t>No Change.</a:t>
            </a:r>
          </a:p>
          <a:p>
            <a:pPr marL="457200" lvl="1" indent="0">
              <a:spcBef>
                <a:spcPts val="0"/>
              </a:spcBef>
              <a:spcAft>
                <a:spcPts val="300"/>
              </a:spcAft>
              <a:buNone/>
            </a:pPr>
            <a:endParaRPr lang="en-US" altLang="de-DE" sz="1400"/>
          </a:p>
          <a:p>
            <a:pPr marL="457200" lvl="1" indent="-457200">
              <a:spcBef>
                <a:spcPts val="0"/>
              </a:spcBef>
              <a:spcAft>
                <a:spcPts val="0"/>
              </a:spcAft>
              <a:buBlip>
                <a:blip r:embed="rId3"/>
              </a:buBlip>
            </a:pPr>
            <a:r>
              <a:rPr lang="en-US" sz="2000">
                <a:ea typeface="+mn-ea"/>
                <a:cs typeface="+mn-cs"/>
              </a:rPr>
              <a:t>RAN impacts and dependencies:</a:t>
            </a:r>
            <a:endParaRPr lang="de-DE" sz="2000">
              <a:ea typeface="+mn-ea"/>
              <a:cs typeface="+mn-cs"/>
            </a:endParaRPr>
          </a:p>
          <a:p>
            <a:pPr lvl="1">
              <a:spcBef>
                <a:spcPts val="0"/>
              </a:spcBef>
              <a:spcAft>
                <a:spcPts val="300"/>
              </a:spcAft>
            </a:pPr>
            <a:r>
              <a:rPr lang="en-US" sz="1400"/>
              <a:t>None.</a:t>
            </a:r>
          </a:p>
          <a:p>
            <a:pPr marL="457200" lvl="1" indent="0">
              <a:spcBef>
                <a:spcPts val="0"/>
              </a:spcBef>
              <a:spcAft>
                <a:spcPts val="300"/>
              </a:spcAft>
              <a:buNone/>
            </a:pPr>
            <a:endParaRPr lang="en-US" sz="1400"/>
          </a:p>
          <a:p>
            <a:pPr lvl="0">
              <a:spcBef>
                <a:spcPts val="0"/>
              </a:spcBef>
              <a:spcAft>
                <a:spcPts val="0"/>
              </a:spcAft>
            </a:pPr>
            <a:r>
              <a:rPr lang="de-DE" sz="2000"/>
              <a:t>Next steps:</a:t>
            </a:r>
          </a:p>
          <a:p>
            <a:pPr lvl="1">
              <a:spcBef>
                <a:spcPts val="0"/>
              </a:spcBef>
              <a:spcAft>
                <a:spcPts val="400"/>
              </a:spcAft>
            </a:pPr>
            <a:r>
              <a:rPr lang="en-US" altLang="zh-CN" sz="1400"/>
              <a:t>Maintenance.</a:t>
            </a:r>
          </a:p>
        </p:txBody>
      </p:sp>
    </p:spTree>
    <p:extLst>
      <p:ext uri="{BB962C8B-B14F-4D97-AF65-F5344CB8AC3E}">
        <p14:creationId xmlns:p14="http://schemas.microsoft.com/office/powerpoint/2010/main" val="289464152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(6/19)</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54339728"/>
              </p:ext>
            </p:extLst>
          </p:nvPr>
        </p:nvGraphicFramePr>
        <p:xfrm>
          <a:off x="179388" y="1284923"/>
          <a:ext cx="8810067" cy="136605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1933">
                <a:tc>
                  <a:txBody>
                    <a:bodyPr/>
                    <a:lstStyle/>
                    <a:p>
                      <a:r>
                        <a:rPr lang="en-US" sz="1200" b="1" kern="1200">
                          <a:solidFill>
                            <a:schemeClr val="lt1"/>
                          </a:solidFill>
                          <a:effectLst/>
                          <a:latin typeface="+mn-lt"/>
                          <a:ea typeface="+mn-ea"/>
                          <a:cs typeface="+mn-cs"/>
                        </a:rPr>
                        <a:t>FS_5MBS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architectural enhancements for 5G multicast-broadcast services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Mar, 2021</a:t>
                      </a:r>
                      <a:endParaRPr kumimoji="0" lang="en-US"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SP-200690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1933">
                <a:tc>
                  <a:txBody>
                    <a:bodyPr/>
                    <a:lstStyle/>
                    <a:p>
                      <a:r>
                        <a:rPr lang="en-US" sz="1200" b="1" kern="1200">
                          <a:solidFill>
                            <a:schemeClr val="lt1"/>
                          </a:solidFill>
                          <a:effectLst/>
                          <a:latin typeface="+mn-lt"/>
                          <a:ea typeface="+mn-ea"/>
                          <a:cs typeface="+mn-cs"/>
                        </a:rPr>
                        <a:t>5MBS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Architectural enhancements for 5G multicast-broadcast services (5MBS)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SP-201106</a:t>
                      </a:r>
                      <a:endParaRPr lang="en-US" altLang="zh-CN"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745937521"/>
                  </a:ext>
                </a:extLst>
              </a:tr>
            </a:tbl>
          </a:graphicData>
        </a:graphic>
      </p:graphicFrame>
      <p:sp>
        <p:nvSpPr>
          <p:cNvPr id="29716" name="Content Placeholder 7"/>
          <p:cNvSpPr>
            <a:spLocks noGrp="1"/>
          </p:cNvSpPr>
          <p:nvPr>
            <p:ph sz="half" idx="2"/>
          </p:nvPr>
        </p:nvSpPr>
        <p:spPr>
          <a:xfrm>
            <a:off x="294760" y="2880360"/>
            <a:ext cx="8554480" cy="3466118"/>
          </a:xfrm>
        </p:spPr>
        <p:txBody>
          <a:bodyPr/>
          <a:lstStyle/>
          <a:p>
            <a:pPr>
              <a:spcBef>
                <a:spcPts val="0"/>
              </a:spcBef>
              <a:spcAft>
                <a:spcPts val="0"/>
              </a:spcAft>
            </a:pPr>
            <a:r>
              <a:rPr lang="de-DE" altLang="de-DE" sz="2000" dirty="0"/>
              <a:t>Progress since SA#98-e:</a:t>
            </a:r>
          </a:p>
          <a:p>
            <a:pPr lvl="1">
              <a:spcBef>
                <a:spcPts val="0"/>
              </a:spcBef>
              <a:spcAft>
                <a:spcPts val="400"/>
              </a:spcAft>
            </a:pPr>
            <a:r>
              <a:rPr lang="en-US" altLang="ko-KR" sz="1400" dirty="0"/>
              <a:t>7 CRs agreed to TS 23.247. </a:t>
            </a:r>
            <a:endParaRPr lang="en-US" altLang="ko-KR" sz="1400" b="1" dirty="0">
              <a:solidFill>
                <a:srgbClr val="FF0000"/>
              </a:solidFill>
            </a:endParaRPr>
          </a:p>
          <a:p>
            <a:pPr lvl="1">
              <a:spcBef>
                <a:spcPts val="0"/>
              </a:spcBef>
              <a:spcAft>
                <a:spcPts val="400"/>
              </a:spcAft>
            </a:pPr>
            <a:r>
              <a:rPr lang="en-US" altLang="ko-KR" sz="1400" dirty="0"/>
              <a:t>Contentious Issue  reported at SA#98-e on “Alignment with stage-3 for USD and service announcement” has been resolved. Agreed CRs submitted to TSG SA#99 approval. </a:t>
            </a:r>
          </a:p>
          <a:p>
            <a:pPr lvl="1">
              <a:spcBef>
                <a:spcPts val="0"/>
              </a:spcBef>
              <a:spcAft>
                <a:spcPts val="400"/>
              </a:spcAft>
            </a:pPr>
            <a:endParaRPr lang="en-US" altLang="ko-KR"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RAN impacts as per agreed CRs</a:t>
            </a:r>
            <a:r>
              <a:rPr lang="en-GB" altLang="zh-CN" sz="1400" dirty="0"/>
              <a:t>. </a:t>
            </a:r>
          </a:p>
          <a:p>
            <a:pPr lvl="1">
              <a:spcBef>
                <a:spcPts val="0"/>
              </a:spcBef>
              <a:spcAft>
                <a:spcPts val="0"/>
              </a:spcAft>
            </a:pPr>
            <a:endParaRPr lang="en-US" altLang="zh-CN" sz="1200" dirty="0"/>
          </a:p>
          <a:p>
            <a:pPr lvl="0">
              <a:spcBef>
                <a:spcPts val="0"/>
              </a:spcBef>
              <a:spcAft>
                <a:spcPts val="0"/>
              </a:spcAft>
            </a:pPr>
            <a:r>
              <a:rPr lang="de-DE" sz="2000" dirty="0"/>
              <a:t>Next steps:</a:t>
            </a:r>
          </a:p>
          <a:p>
            <a:pPr lvl="1">
              <a:spcBef>
                <a:spcPts val="0"/>
              </a:spcBef>
              <a:spcAft>
                <a:spcPts val="0"/>
              </a:spcAft>
            </a:pPr>
            <a:r>
              <a:rPr lang="en-US" altLang="zh-CN" sz="1400" dirty="0"/>
              <a:t>Maintenance. </a:t>
            </a:r>
          </a:p>
          <a:p>
            <a:pPr lvl="1">
              <a:spcBef>
                <a:spcPts val="0"/>
              </a:spcBef>
              <a:spcAft>
                <a:spcPts val="0"/>
              </a:spcAft>
            </a:pPr>
            <a:endParaRPr lang="en-US" altLang="zh-CN" sz="1400" dirty="0"/>
          </a:p>
          <a:p>
            <a:pPr lvl="1">
              <a:spcBef>
                <a:spcPts val="0"/>
              </a:spcBef>
              <a:spcAft>
                <a:spcPts val="0"/>
              </a:spcAft>
            </a:pPr>
            <a:endParaRPr lang="de-DE" sz="1400" dirty="0"/>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(7/19)</a:t>
            </a:r>
            <a:endParaRPr lang="de-DE" altLang="de-DE" b="1"/>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85288914"/>
              </p:ext>
            </p:extLst>
          </p:nvPr>
        </p:nvGraphicFramePr>
        <p:xfrm>
          <a:off x="179388" y="1367219"/>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9116">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112">
                <a:tc>
                  <a:txBody>
                    <a:bodyPr/>
                    <a:lstStyle/>
                    <a:p>
                      <a:r>
                        <a:rPr lang="en-US" sz="1200" b="1" kern="1200">
                          <a:solidFill>
                            <a:schemeClr val="lt1"/>
                          </a:solidFill>
                          <a:effectLst/>
                          <a:latin typeface="+mn-lt"/>
                          <a:ea typeface="+mn-ea"/>
                          <a:cs typeface="+mn-cs"/>
                        </a:rPr>
                        <a:t>FS_eNS_Ph2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SP-190931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4112">
                <a:tc>
                  <a:txBody>
                    <a:bodyPr/>
                    <a:lstStyle/>
                    <a:p>
                      <a:r>
                        <a:rPr lang="en-US" sz="1200" b="1" kern="1200">
                          <a:solidFill>
                            <a:schemeClr val="lt1"/>
                          </a:solidFill>
                          <a:effectLst/>
                          <a:latin typeface="+mn-lt"/>
                          <a:ea typeface="+mn-ea"/>
                          <a:cs typeface="+mn-cs"/>
                        </a:rPr>
                        <a:t>eNS_Ph2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SP-200976</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80775904"/>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a:t>Progress since SA#98-e:</a:t>
            </a:r>
          </a:p>
          <a:p>
            <a:pPr lvl="1">
              <a:spcBef>
                <a:spcPts val="0"/>
              </a:spcBef>
              <a:spcAft>
                <a:spcPts val="0"/>
              </a:spcAft>
            </a:pPr>
            <a:r>
              <a:rPr lang="en-US" altLang="zh-CN" sz="1400"/>
              <a:t>5 CRs (3 CRs to TS 23.501 and 2 CRs to TS 23.502) were agreed. </a:t>
            </a:r>
          </a:p>
          <a:p>
            <a:pPr lvl="1">
              <a:spcBef>
                <a:spcPts val="0"/>
              </a:spcBef>
              <a:spcAft>
                <a:spcPts val="0"/>
              </a:spcAft>
            </a:pPr>
            <a:endParaRPr lang="en-US" altLang="zh-CN" sz="1400"/>
          </a:p>
          <a:p>
            <a:pPr marL="457200" lvl="1" indent="-457200">
              <a:spcBef>
                <a:spcPts val="0"/>
              </a:spcBef>
              <a:spcAft>
                <a:spcPts val="0"/>
              </a:spcAft>
              <a:buBlip>
                <a:blip r:embed="rId3"/>
              </a:buBlip>
            </a:pPr>
            <a:r>
              <a:rPr lang="en-US" sz="2000">
                <a:ea typeface="+mn-ea"/>
                <a:cs typeface="+mn-cs"/>
              </a:rPr>
              <a:t>RAN impacts and dependencies:</a:t>
            </a:r>
            <a:endParaRPr lang="de-DE" sz="2000">
              <a:ea typeface="+mn-ea"/>
              <a:cs typeface="+mn-cs"/>
            </a:endParaRPr>
          </a:p>
          <a:p>
            <a:pPr lvl="1">
              <a:spcBef>
                <a:spcPts val="0"/>
              </a:spcBef>
              <a:spcAft>
                <a:spcPts val="0"/>
              </a:spcAft>
            </a:pPr>
            <a:r>
              <a:rPr lang="en-US" altLang="zh-CN" sz="1400"/>
              <a:t>None.</a:t>
            </a:r>
          </a:p>
          <a:p>
            <a:pPr marL="457200" lvl="1" indent="0">
              <a:spcBef>
                <a:spcPts val="0"/>
              </a:spcBef>
              <a:spcAft>
                <a:spcPts val="0"/>
              </a:spcAft>
              <a:buNone/>
            </a:pPr>
            <a:endParaRPr lang="en-US" altLang="de-DE" sz="1400"/>
          </a:p>
          <a:p>
            <a:pPr lvl="0">
              <a:spcBef>
                <a:spcPts val="0"/>
              </a:spcBef>
              <a:spcAft>
                <a:spcPts val="0"/>
              </a:spcAft>
            </a:pPr>
            <a:r>
              <a:rPr lang="de-DE" sz="2000"/>
              <a:t>Next steps:</a:t>
            </a:r>
          </a:p>
          <a:p>
            <a:pPr lvl="1">
              <a:spcBef>
                <a:spcPts val="0"/>
              </a:spcBef>
              <a:spcAft>
                <a:spcPts val="0"/>
              </a:spcAft>
            </a:pPr>
            <a:r>
              <a:rPr lang="en-US" altLang="zh-CN" sz="1400"/>
              <a:t>Maintenance. </a:t>
            </a:r>
          </a:p>
          <a:p>
            <a:pPr marL="457200" lvl="1" indent="0">
              <a:spcBef>
                <a:spcPts val="0"/>
              </a:spcBef>
              <a:spcAft>
                <a:spcPts val="300"/>
              </a:spcAft>
              <a:buNone/>
            </a:pPr>
            <a:endParaRPr lang="en-US" altLang="zh-CN" sz="1400"/>
          </a:p>
        </p:txBody>
      </p:sp>
    </p:spTree>
    <p:extLst>
      <p:ext uri="{BB962C8B-B14F-4D97-AF65-F5344CB8AC3E}">
        <p14:creationId xmlns:p14="http://schemas.microsoft.com/office/powerpoint/2010/main" val="16141037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55392"/>
            <a:ext cx="8554480" cy="3447298"/>
          </a:xfrm>
        </p:spPr>
        <p:txBody>
          <a:bodyPr/>
          <a:lstStyle/>
          <a:p>
            <a:r>
              <a:rPr lang="en-US" altLang="de-DE" sz="2000"/>
              <a:t>Progress since SA#98-e:</a:t>
            </a:r>
          </a:p>
          <a:p>
            <a:pPr lvl="1">
              <a:spcBef>
                <a:spcPts val="300"/>
              </a:spcBef>
              <a:defRPr/>
            </a:pPr>
            <a:r>
              <a:rPr lang="en-US" altLang="zh-CN" sz="1400" kern="0"/>
              <a:t>4 CRs to TS 23.288</a:t>
            </a:r>
            <a:r>
              <a:rPr lang="en-US" altLang="zh-CN" sz="1400"/>
              <a:t> were agreed</a:t>
            </a:r>
            <a:r>
              <a:rPr lang="en-US" altLang="zh-CN" sz="1400" kern="0"/>
              <a:t>.</a:t>
            </a:r>
          </a:p>
          <a:p>
            <a:pPr marL="457200" lvl="1" indent="0">
              <a:spcBef>
                <a:spcPts val="0"/>
              </a:spcBef>
              <a:spcAft>
                <a:spcPts val="300"/>
              </a:spcAft>
              <a:buNone/>
            </a:pPr>
            <a:endParaRPr lang="en-US" altLang="zh-CN" sz="1400"/>
          </a:p>
          <a:p>
            <a:r>
              <a:rPr lang="en-US" altLang="de-DE" sz="2000"/>
              <a:t>RAN impacts or dependencies:</a:t>
            </a:r>
          </a:p>
          <a:p>
            <a:pPr lvl="1"/>
            <a:r>
              <a:rPr lang="en-US" sz="1400"/>
              <a:t>None</a:t>
            </a:r>
          </a:p>
          <a:p>
            <a:pPr marL="457200" lvl="1" indent="0">
              <a:buNone/>
            </a:pPr>
            <a:endParaRPr lang="en-US" altLang="de-DE" sz="1400"/>
          </a:p>
          <a:p>
            <a:r>
              <a:rPr lang="en-US" altLang="de-DE" sz="2000"/>
              <a:t>Next steps:</a:t>
            </a:r>
          </a:p>
          <a:p>
            <a:pPr lvl="1"/>
            <a:r>
              <a:rPr lang="en-US" sz="1400"/>
              <a:t>Maintenance. Alignment with other WGs.</a:t>
            </a:r>
          </a:p>
          <a:p>
            <a:pPr marL="457200" lvl="1" indent="0">
              <a:buNone/>
            </a:pPr>
            <a:endParaRPr lang="en-GB" altLang="zh-CN" sz="800"/>
          </a:p>
        </p:txBody>
      </p:sp>
      <p:sp>
        <p:nvSpPr>
          <p:cNvPr id="6" name="Title 5"/>
          <p:cNvSpPr>
            <a:spLocks noGrp="1"/>
          </p:cNvSpPr>
          <p:nvPr>
            <p:ph type="title"/>
          </p:nvPr>
        </p:nvSpPr>
        <p:spPr>
          <a:xfrm>
            <a:off x="179388" y="83891"/>
            <a:ext cx="7112000" cy="1143000"/>
          </a:xfrm>
        </p:spPr>
        <p:txBody>
          <a:bodyPr/>
          <a:lstStyle/>
          <a:p>
            <a:r>
              <a:rPr lang="en-GB" altLang="en-US" b="1"/>
              <a:t>2.4) Rel-17 Study/Work (8/19)</a:t>
            </a:r>
            <a:endParaRPr lang="en-US" altLang="de-DE" b="1"/>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2054527587"/>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0228">
                  <a:extLst>
                    <a:ext uri="{9D8B030D-6E8A-4147-A177-3AD203B41FA5}">
                      <a16:colId xmlns:a16="http://schemas.microsoft.com/office/drawing/2014/main" val="20000"/>
                    </a:ext>
                  </a:extLst>
                </a:gridCol>
                <a:gridCol w="402742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345">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074">
                <a:tc>
                  <a:txBody>
                    <a:bodyPr/>
                    <a:lstStyle/>
                    <a:p>
                      <a:r>
                        <a:rPr lang="en-US" sz="1200" b="1" kern="1200">
                          <a:solidFill>
                            <a:schemeClr val="lt1"/>
                          </a:solidFill>
                          <a:effectLst/>
                          <a:latin typeface="+mn-lt"/>
                          <a:ea typeface="+mn-ea"/>
                          <a:cs typeface="+mn-cs"/>
                        </a:rPr>
                        <a:t>FS_eNA_Ph2</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a:solidFill>
                            <a:schemeClr val="bg1"/>
                          </a:solidFill>
                          <a:effectLst/>
                          <a:latin typeface="+mn-lt"/>
                          <a:ea typeface="+mn-ea"/>
                          <a:cs typeface="+mn-cs"/>
                        </a:rPr>
                        <a:t>Study on Enablers for Network Automation for 5G - phase 2</a:t>
                      </a:r>
                      <a:endParaRPr lang="en-US" altLang="zh-CN" sz="1200" b="1"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SP-200098</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1074">
                <a:tc>
                  <a:txBody>
                    <a:bodyPr/>
                    <a:lstStyle/>
                    <a:p>
                      <a:r>
                        <a:rPr lang="en-US" sz="1200" b="1" kern="1200">
                          <a:solidFill>
                            <a:schemeClr val="lt1"/>
                          </a:solidFill>
                          <a:effectLst/>
                          <a:latin typeface="+mn-lt"/>
                          <a:ea typeface="+mn-ea"/>
                          <a:cs typeface="+mn-cs"/>
                        </a:rPr>
                        <a:t>eNA_Ph2</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bg1"/>
                          </a:solidFill>
                          <a:effectLst/>
                          <a:latin typeface="+mn-lt"/>
                          <a:ea typeface="+mn-ea"/>
                          <a:cs typeface="+mn-cs"/>
                        </a:rPr>
                        <a:t>WID </a:t>
                      </a:r>
                      <a:r>
                        <a:rPr lang="en-GB" altLang="zh-CN" sz="1200" b="1" kern="1200">
                          <a:solidFill>
                            <a:schemeClr val="bg1"/>
                          </a:solidFill>
                          <a:effectLst/>
                          <a:latin typeface="+mn-lt"/>
                          <a:ea typeface="+mn-ea"/>
                          <a:cs typeface="+mn-cs"/>
                        </a:rPr>
                        <a:t>on Enablers for Network Automation for 5G - phase 2</a:t>
                      </a:r>
                      <a:endParaRPr lang="en-US" altLang="zh-CN" sz="1200" b="1"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u="none"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a:ln>
                            <a:noFill/>
                          </a:ln>
                          <a:solidFill>
                            <a:prstClr val="white"/>
                          </a:solidFill>
                          <a:effectLst/>
                          <a:uLnTx/>
                          <a:uFillTx/>
                          <a:latin typeface="+mn-lt"/>
                          <a:ea typeface="+mn-ea"/>
                          <a:cs typeface="+mn-cs"/>
                        </a:rPr>
                        <a:t>SP-201133</a:t>
                      </a:r>
                      <a:endParaRPr lang="en-US" altLang="zh-CN"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322032242"/>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(9/19)</a:t>
            </a:r>
            <a:endParaRPr lang="de-DE" altLang="de-DE" b="1"/>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727118460"/>
              </p:ext>
            </p:extLst>
          </p:nvPr>
        </p:nvGraphicFramePr>
        <p:xfrm>
          <a:off x="179388" y="1376363"/>
          <a:ext cx="8810067" cy="11085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57533">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3241">
                <a:tc>
                  <a:txBody>
                    <a:bodyPr/>
                    <a:lstStyle/>
                    <a:p>
                      <a:r>
                        <a:rPr lang="en-US" sz="1200" b="1" kern="1200" err="1">
                          <a:solidFill>
                            <a:schemeClr val="lt1"/>
                          </a:solidFill>
                          <a:effectLst/>
                          <a:latin typeface="+mn-lt"/>
                          <a:ea typeface="+mn-ea"/>
                          <a:cs typeface="+mn-cs"/>
                        </a:rPr>
                        <a:t>FS_eNPN</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0934">
                <a:tc>
                  <a:txBody>
                    <a:bodyPr/>
                    <a:lstStyle/>
                    <a:p>
                      <a:r>
                        <a:rPr lang="en-US" sz="1200" b="1" kern="1200" err="1">
                          <a:solidFill>
                            <a:schemeClr val="lt1"/>
                          </a:solidFill>
                          <a:effectLst/>
                          <a:latin typeface="+mn-lt"/>
                          <a:ea typeface="+mn-ea"/>
                          <a:cs typeface="+mn-cs"/>
                        </a:rPr>
                        <a:t>eNPN</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SP-200980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54895768"/>
                  </a:ext>
                </a:extLst>
              </a:tr>
            </a:tbl>
          </a:graphicData>
        </a:graphic>
      </p:graphicFrame>
      <p:sp>
        <p:nvSpPr>
          <p:cNvPr id="29716" name="Content Placeholder 7"/>
          <p:cNvSpPr>
            <a:spLocks noGrp="1"/>
          </p:cNvSpPr>
          <p:nvPr>
            <p:ph sz="half" idx="2"/>
          </p:nvPr>
        </p:nvSpPr>
        <p:spPr>
          <a:xfrm>
            <a:off x="179388" y="2574379"/>
            <a:ext cx="8554480" cy="3600790"/>
          </a:xfrm>
        </p:spPr>
        <p:txBody>
          <a:bodyPr/>
          <a:lstStyle/>
          <a:p>
            <a:pPr>
              <a:spcBef>
                <a:spcPts val="0"/>
              </a:spcBef>
              <a:spcAft>
                <a:spcPts val="0"/>
              </a:spcAft>
            </a:pPr>
            <a:r>
              <a:rPr lang="de-DE" altLang="de-DE" sz="2000"/>
              <a:t>Progress since SA#98-e:</a:t>
            </a:r>
          </a:p>
          <a:p>
            <a:pPr lvl="1">
              <a:spcBef>
                <a:spcPts val="0"/>
              </a:spcBef>
              <a:spcAft>
                <a:spcPts val="0"/>
              </a:spcAft>
            </a:pPr>
            <a:r>
              <a:rPr lang="en-US" altLang="de-DE" sz="1400" kern="0"/>
              <a:t>None</a:t>
            </a:r>
          </a:p>
          <a:p>
            <a:pPr marL="457200" lvl="1" indent="0">
              <a:spcBef>
                <a:spcPts val="0"/>
              </a:spcBef>
              <a:spcAft>
                <a:spcPts val="0"/>
              </a:spcAft>
              <a:buNone/>
            </a:pPr>
            <a:endParaRPr lang="en-US" altLang="de-DE" sz="1200" kern="0"/>
          </a:p>
          <a:p>
            <a:pPr marL="457200" lvl="1" indent="-457200">
              <a:spcBef>
                <a:spcPts val="0"/>
              </a:spcBef>
              <a:spcAft>
                <a:spcPts val="0"/>
              </a:spcAft>
              <a:buBlip>
                <a:blip r:embed="rId3"/>
              </a:buBlip>
            </a:pPr>
            <a:r>
              <a:rPr lang="en-US" sz="2000">
                <a:ea typeface="+mn-ea"/>
                <a:cs typeface="+mn-cs"/>
              </a:rPr>
              <a:t>RAN impacts and dependencies:</a:t>
            </a:r>
            <a:endParaRPr lang="de-DE" sz="2000">
              <a:ea typeface="+mn-ea"/>
              <a:cs typeface="+mn-cs"/>
            </a:endParaRPr>
          </a:p>
          <a:p>
            <a:pPr lvl="1">
              <a:spcBef>
                <a:spcPts val="0"/>
              </a:spcBef>
              <a:spcAft>
                <a:spcPts val="0"/>
              </a:spcAft>
            </a:pPr>
            <a:r>
              <a:rPr lang="en-US" sz="1400"/>
              <a:t>No new RAN impacts or dependencies</a:t>
            </a:r>
          </a:p>
          <a:p>
            <a:pPr marL="457200" lvl="1" indent="0">
              <a:spcBef>
                <a:spcPts val="0"/>
              </a:spcBef>
              <a:spcAft>
                <a:spcPts val="0"/>
              </a:spcAft>
              <a:buNone/>
            </a:pPr>
            <a:endParaRPr lang="en-US" sz="1400"/>
          </a:p>
          <a:p>
            <a:pPr lvl="0">
              <a:spcBef>
                <a:spcPts val="0"/>
              </a:spcBef>
              <a:spcAft>
                <a:spcPts val="0"/>
              </a:spcAft>
            </a:pPr>
            <a:r>
              <a:rPr lang="de-DE" sz="2000"/>
              <a:t>Next steps:</a:t>
            </a:r>
          </a:p>
          <a:p>
            <a:pPr lvl="1">
              <a:spcBef>
                <a:spcPts val="0"/>
              </a:spcBef>
              <a:spcAft>
                <a:spcPts val="0"/>
              </a:spcAft>
            </a:pPr>
            <a:r>
              <a:rPr lang="en-US" sz="1400" kern="0"/>
              <a:t>Maintenance</a:t>
            </a:r>
          </a:p>
          <a:p>
            <a:pPr marL="457200" lvl="1" indent="0">
              <a:spcBef>
                <a:spcPts val="0"/>
              </a:spcBef>
              <a:spcAft>
                <a:spcPts val="0"/>
              </a:spcAft>
              <a:buNone/>
            </a:pPr>
            <a:endParaRPr lang="en-US" sz="1400"/>
          </a:p>
          <a:p>
            <a:pPr marL="457200" lvl="1" indent="0">
              <a:buNone/>
            </a:pPr>
            <a:r>
              <a:rPr lang="en-US" altLang="zh-CN" sz="1400"/>
              <a:t> </a:t>
            </a:r>
          </a:p>
        </p:txBody>
      </p:sp>
    </p:spTree>
    <p:extLst>
      <p:ext uri="{BB962C8B-B14F-4D97-AF65-F5344CB8AC3E}">
        <p14:creationId xmlns:p14="http://schemas.microsoft.com/office/powerpoint/2010/main" val="392356708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(10/19)</a:t>
            </a:r>
            <a:endParaRPr lang="de-DE" altLang="de-DE" b="1"/>
          </a:p>
        </p:txBody>
      </p:sp>
      <p:sp>
        <p:nvSpPr>
          <p:cNvPr id="29716" name="Content Placeholder 7"/>
          <p:cNvSpPr>
            <a:spLocks noGrp="1"/>
          </p:cNvSpPr>
          <p:nvPr>
            <p:ph sz="half" idx="2"/>
          </p:nvPr>
        </p:nvSpPr>
        <p:spPr>
          <a:xfrm>
            <a:off x="434974" y="2916936"/>
            <a:ext cx="8364642" cy="3311144"/>
          </a:xfrm>
        </p:spPr>
        <p:txBody>
          <a:bodyPr/>
          <a:lstStyle/>
          <a:p>
            <a:pPr>
              <a:spcBef>
                <a:spcPts val="0"/>
              </a:spcBef>
              <a:spcAft>
                <a:spcPts val="0"/>
              </a:spcAft>
            </a:pPr>
            <a:r>
              <a:rPr lang="de-DE" altLang="de-DE" sz="2000" dirty="0"/>
              <a:t>Progress since SA#98-e:</a:t>
            </a:r>
          </a:p>
          <a:p>
            <a:pPr lvl="1">
              <a:spcBef>
                <a:spcPts val="0"/>
              </a:spcBef>
              <a:spcAft>
                <a:spcPts val="0"/>
              </a:spcAft>
            </a:pPr>
            <a:r>
              <a:rPr lang="en-US" altLang="de-DE" sz="1400" kern="0" dirty="0"/>
              <a:t>1 CRs to TS 23.256 was agreed</a:t>
            </a:r>
          </a:p>
          <a:p>
            <a:pPr marL="457200" lvl="1" indent="0">
              <a:spcBef>
                <a:spcPts val="0"/>
              </a:spcBef>
              <a:spcAft>
                <a:spcPts val="0"/>
              </a:spcAft>
              <a:buNone/>
            </a:pPr>
            <a:endParaRPr lang="en-US" sz="2000" dirty="0">
              <a:ea typeface="+mn-ea"/>
              <a:cs typeface="+mn-cs"/>
            </a:endParaRP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dirty="0"/>
              <a:t>Maintenance</a:t>
            </a:r>
            <a:endParaRPr lang="de-DE" sz="1200" dirty="0"/>
          </a:p>
          <a:p>
            <a:pPr lvl="1">
              <a:spcBef>
                <a:spcPts val="0"/>
              </a:spcBef>
              <a:spcAft>
                <a:spcPts val="600"/>
              </a:spcAft>
            </a:pPr>
            <a:endParaRPr lang="en-US" altLang="zh-CN" sz="1200" dirty="0"/>
          </a:p>
        </p:txBody>
      </p:sp>
      <p:graphicFrame>
        <p:nvGraphicFramePr>
          <p:cNvPr id="8" name="Content Placeholder 8">
            <a:extLst>
              <a:ext uri="{FF2B5EF4-FFF2-40B4-BE49-F238E27FC236}">
                <a16:creationId xmlns:a16="http://schemas.microsoft.com/office/drawing/2014/main" id="{8A487373-E8FB-453B-A616-ABFE3B64DD9B}"/>
              </a:ext>
            </a:extLst>
          </p:cNvPr>
          <p:cNvGraphicFramePr>
            <a:graphicFrameLocks/>
          </p:cNvGraphicFramePr>
          <p:nvPr>
            <p:extLst>
              <p:ext uri="{D42A27DB-BD31-4B8C-83A1-F6EECF244321}">
                <p14:modId xmlns:p14="http://schemas.microsoft.com/office/powerpoint/2010/main" val="49192580"/>
              </p:ext>
            </p:extLst>
          </p:nvPr>
        </p:nvGraphicFramePr>
        <p:xfrm>
          <a:off x="179388" y="1376363"/>
          <a:ext cx="8810067" cy="1366054"/>
        </p:xfrm>
        <a:graphic>
          <a:graphicData uri="http://schemas.openxmlformats.org/drawingml/2006/table">
            <a:tbl>
              <a:tblPr firstRow="1" bandRow="1">
                <a:tableStyleId>{8FD4443E-F989-4FC4-A0C8-D5A2AF1F390B}</a:tableStyleId>
              </a:tblPr>
              <a:tblGrid>
                <a:gridCol w="1370012">
                  <a:extLst>
                    <a:ext uri="{9D8B030D-6E8A-4147-A177-3AD203B41FA5}">
                      <a16:colId xmlns:a16="http://schemas.microsoft.com/office/drawing/2014/main" val="20000"/>
                    </a:ext>
                  </a:extLst>
                </a:gridCol>
                <a:gridCol w="3977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5764">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9233">
                <a:tc>
                  <a:txBody>
                    <a:bodyPr/>
                    <a:lstStyle/>
                    <a:p>
                      <a:r>
                        <a:rPr lang="en-US" sz="1200" b="1" kern="1200">
                          <a:solidFill>
                            <a:schemeClr val="lt1"/>
                          </a:solidFill>
                          <a:effectLst/>
                          <a:latin typeface="+mn-lt"/>
                          <a:ea typeface="+mn-ea"/>
                          <a:cs typeface="+mn-cs"/>
                        </a:rPr>
                        <a:t>FS_ID_UAS_SA2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Study on supporting Unmanned Aerial Systems Connectivity, Identification, and Tracking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29233">
                <a:tc>
                  <a:txBody>
                    <a:bodyPr/>
                    <a:lstStyle/>
                    <a:p>
                      <a:pPr marL="0" algn="l" defTabSz="914400" rtl="0" eaLnBrk="1" latinLnBrk="0" hangingPunct="1"/>
                      <a:r>
                        <a:rPr lang="en-US" sz="1200" b="1" kern="1200">
                          <a:solidFill>
                            <a:schemeClr val="lt1"/>
                          </a:solidFill>
                          <a:effectLst/>
                          <a:latin typeface="+mn-lt"/>
                          <a:ea typeface="+mn-ea"/>
                          <a:cs typeface="+mn-cs"/>
                        </a:rPr>
                        <a:t>ID_UAS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Support of Unmanned Aerial Systems Connectivity, Identification, and Tracking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kern="1200" noProof="0">
                          <a:solidFill>
                            <a:schemeClr val="lt1"/>
                          </a:solidFill>
                          <a:effectLst/>
                          <a:latin typeface="+mn-lt"/>
                          <a:ea typeface="+mn-ea"/>
                          <a:cs typeface="+mn-cs"/>
                        </a:rPr>
                        <a:t>SP-200979</a:t>
                      </a:r>
                      <a:endParaRPr lang="en-US" sz="1200" b="1" kern="120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304901567"/>
                  </a:ext>
                </a:extLst>
              </a:tr>
            </a:tbl>
          </a:graphicData>
        </a:graphic>
      </p:graphicFrame>
    </p:spTree>
    <p:extLst>
      <p:ext uri="{BB962C8B-B14F-4D97-AF65-F5344CB8AC3E}">
        <p14:creationId xmlns:p14="http://schemas.microsoft.com/office/powerpoint/2010/main" val="188146311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(11/19)</a:t>
            </a:r>
            <a:endParaRPr lang="de-DE" altLang="de-DE" b="1"/>
          </a:p>
        </p:txBody>
      </p:sp>
      <p:sp>
        <p:nvSpPr>
          <p:cNvPr id="31764" name="Content Placeholder 7"/>
          <p:cNvSpPr>
            <a:spLocks noGrp="1"/>
          </p:cNvSpPr>
          <p:nvPr>
            <p:ph sz="half" idx="2"/>
          </p:nvPr>
        </p:nvSpPr>
        <p:spPr>
          <a:xfrm>
            <a:off x="271598" y="3032449"/>
            <a:ext cx="8404754" cy="3320850"/>
          </a:xfrm>
        </p:spPr>
        <p:txBody>
          <a:bodyPr/>
          <a:lstStyle/>
          <a:p>
            <a:pPr>
              <a:spcBef>
                <a:spcPts val="0"/>
              </a:spcBef>
              <a:spcAft>
                <a:spcPts val="400"/>
              </a:spcAft>
            </a:pPr>
            <a:r>
              <a:rPr lang="de-DE" altLang="de-DE" sz="2000"/>
              <a:t>Progress since SA#98-e:</a:t>
            </a:r>
          </a:p>
          <a:p>
            <a:pPr lvl="1">
              <a:spcBef>
                <a:spcPts val="0"/>
              </a:spcBef>
              <a:spcAft>
                <a:spcPts val="600"/>
              </a:spcAft>
            </a:pPr>
            <a:r>
              <a:rPr lang="en-US" altLang="ko-KR" sz="1400"/>
              <a:t>None</a:t>
            </a:r>
          </a:p>
          <a:p>
            <a:pPr lvl="1">
              <a:spcBef>
                <a:spcPts val="0"/>
              </a:spcBef>
              <a:spcAft>
                <a:spcPts val="600"/>
              </a:spcAft>
            </a:pPr>
            <a:endParaRPr lang="en-US" altLang="ko-KR" sz="1400"/>
          </a:p>
          <a:p>
            <a:pPr>
              <a:spcBef>
                <a:spcPts val="0"/>
              </a:spcBef>
              <a:spcAft>
                <a:spcPts val="400"/>
              </a:spcAft>
            </a:pPr>
            <a:r>
              <a:rPr lang="de-DE" altLang="de-DE" sz="2000"/>
              <a:t>RAN impacts or dependencies:</a:t>
            </a:r>
          </a:p>
          <a:p>
            <a:pPr lvl="1">
              <a:spcBef>
                <a:spcPts val="0"/>
              </a:spcBef>
              <a:spcAft>
                <a:spcPts val="600"/>
              </a:spcAft>
            </a:pPr>
            <a:r>
              <a:rPr lang="en-US" altLang="zh-CN" sz="1400"/>
              <a:t>Maintenance and alignment regarding </a:t>
            </a:r>
            <a:r>
              <a:rPr lang="en-US" sz="1400" err="1"/>
              <a:t>Sidelink</a:t>
            </a:r>
            <a:r>
              <a:rPr lang="en-US" sz="1400"/>
              <a:t> DRX.</a:t>
            </a:r>
          </a:p>
          <a:p>
            <a:pPr marL="457200" lvl="1" indent="0">
              <a:spcBef>
                <a:spcPts val="0"/>
              </a:spcBef>
              <a:spcAft>
                <a:spcPts val="600"/>
              </a:spcAft>
              <a:buNone/>
            </a:pPr>
            <a:endParaRPr lang="en-US" sz="1400"/>
          </a:p>
          <a:p>
            <a:pPr>
              <a:spcBef>
                <a:spcPts val="0"/>
              </a:spcBef>
              <a:spcAft>
                <a:spcPts val="400"/>
              </a:spcAft>
            </a:pPr>
            <a:r>
              <a:rPr lang="de-DE" altLang="de-DE" sz="2000"/>
              <a:t>Next steps:</a:t>
            </a:r>
          </a:p>
          <a:p>
            <a:pPr lvl="1">
              <a:spcBef>
                <a:spcPts val="0"/>
              </a:spcBef>
              <a:spcAft>
                <a:spcPts val="400"/>
              </a:spcAft>
            </a:pPr>
            <a:r>
              <a:rPr lang="en-US" altLang="zh-CN" sz="1400"/>
              <a:t>Maintenance and alignment </a:t>
            </a:r>
            <a:r>
              <a:rPr lang="en-GB" altLang="ko-KR" sz="1400"/>
              <a:t>with RAN2 work</a:t>
            </a:r>
            <a:r>
              <a:rPr lang="en-US" altLang="zh-CN" sz="1400"/>
              <a:t>. </a:t>
            </a:r>
          </a:p>
        </p:txBody>
      </p:sp>
      <p:graphicFrame>
        <p:nvGraphicFramePr>
          <p:cNvPr id="5" name="Content Placeholder 8"/>
          <p:cNvGraphicFramePr>
            <a:graphicFrameLocks/>
          </p:cNvGraphicFramePr>
          <p:nvPr>
            <p:extLst>
              <p:ext uri="{D42A27DB-BD31-4B8C-83A1-F6EECF244321}">
                <p14:modId xmlns:p14="http://schemas.microsoft.com/office/powerpoint/2010/main" val="2451082151"/>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54333">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5961">
                <a:tc>
                  <a:txBody>
                    <a:bodyPr/>
                    <a:lstStyle/>
                    <a:p>
                      <a:r>
                        <a:rPr lang="en-US" altLang="ko-KR" sz="1200" b="1" kern="1200">
                          <a:solidFill>
                            <a:schemeClr val="lt1"/>
                          </a:solidFill>
                          <a:effectLst/>
                          <a:latin typeface="+mn-lt"/>
                          <a:ea typeface="+mn-ea"/>
                          <a:cs typeface="+mn-cs"/>
                        </a:rPr>
                        <a:t>FS_eV2XARC_Ph2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Study on architecture enhancements for 3GPP support of advanced V2X services –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SP-190631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05961">
                <a:tc>
                  <a:txBody>
                    <a:bodyPr/>
                    <a:lstStyle/>
                    <a:p>
                      <a:r>
                        <a:rPr lang="en-US" altLang="ko-KR" sz="1200" b="1" kern="1200">
                          <a:solidFill>
                            <a:schemeClr val="lt1"/>
                          </a:solidFill>
                          <a:effectLst/>
                          <a:latin typeface="+mn-lt"/>
                          <a:ea typeface="+mn-ea"/>
                          <a:cs typeface="+mn-cs"/>
                        </a:rPr>
                        <a:t>eV2XARC_Ph2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Architecture enhancements for 3GPP support of advanced V2X services –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SP-210090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59903686"/>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a:t> 1) General aspects (events since SA#98-e, statistics, next meetings)</a:t>
            </a:r>
          </a:p>
          <a:p>
            <a:pPr eaLnBrk="1" hangingPunct="1">
              <a:defRPr/>
            </a:pPr>
            <a:r>
              <a:rPr lang="en-GB" sz="2000">
                <a:solidFill>
                  <a:schemeClr val="bg1">
                    <a:lumMod val="65000"/>
                  </a:schemeClr>
                </a:solidFill>
              </a:rPr>
              <a:t> 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a:t>
            </a:r>
            <a:r>
              <a:rPr lang="en-US" sz="1800">
                <a:solidFill>
                  <a:schemeClr val="bg1">
                    <a:lumMod val="65000"/>
                  </a:schemeClr>
                </a:solidFill>
              </a:rPr>
              <a:t>Rel-15 Work and Maintenance </a:t>
            </a:r>
          </a:p>
          <a:p>
            <a:pPr lvl="1" eaLnBrk="1" hangingPunct="1">
              <a:defRPr/>
            </a:pPr>
            <a:r>
              <a:rPr lang="en-US" sz="1800">
                <a:solidFill>
                  <a:schemeClr val="bg1">
                    <a:lumMod val="65000"/>
                  </a:schemeClr>
                </a:solidFill>
              </a:rPr>
              <a:t>2.3) Rel-16 Work and Maintenance</a:t>
            </a:r>
          </a:p>
          <a:p>
            <a:pPr lvl="1" eaLnBrk="1" hangingPunct="1">
              <a:defRPr/>
            </a:pPr>
            <a:r>
              <a:rPr lang="en-US"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(12/19)</a:t>
            </a:r>
            <a:endParaRPr lang="de-DE" altLang="de-DE" b="1"/>
          </a:p>
        </p:txBody>
      </p:sp>
      <p:sp>
        <p:nvSpPr>
          <p:cNvPr id="31764" name="Content Placeholder 7"/>
          <p:cNvSpPr>
            <a:spLocks noGrp="1"/>
          </p:cNvSpPr>
          <p:nvPr>
            <p:ph sz="half" idx="2"/>
          </p:nvPr>
        </p:nvSpPr>
        <p:spPr>
          <a:xfrm>
            <a:off x="271598" y="2953511"/>
            <a:ext cx="8404754" cy="3399787"/>
          </a:xfrm>
        </p:spPr>
        <p:txBody>
          <a:bodyPr/>
          <a:lstStyle/>
          <a:p>
            <a:pPr>
              <a:spcBef>
                <a:spcPts val="0"/>
              </a:spcBef>
              <a:spcAft>
                <a:spcPts val="0"/>
              </a:spcAft>
            </a:pPr>
            <a:r>
              <a:rPr lang="de-DE" altLang="de-DE" sz="2000"/>
              <a:t>Progress since SA#98-e:</a:t>
            </a:r>
          </a:p>
          <a:p>
            <a:pPr lvl="1">
              <a:spcBef>
                <a:spcPts val="0"/>
              </a:spcBef>
              <a:spcAft>
                <a:spcPts val="0"/>
              </a:spcAft>
            </a:pPr>
            <a:r>
              <a:rPr lang="en-US" altLang="zh-CN" sz="1400"/>
              <a:t>No Change. </a:t>
            </a:r>
          </a:p>
          <a:p>
            <a:pPr lvl="1">
              <a:spcBef>
                <a:spcPts val="0"/>
              </a:spcBef>
              <a:spcAft>
                <a:spcPts val="0"/>
              </a:spcAft>
            </a:pPr>
            <a:endParaRPr lang="en-US" altLang="zh-CN" sz="1400"/>
          </a:p>
          <a:p>
            <a:pPr>
              <a:spcBef>
                <a:spcPts val="0"/>
              </a:spcBef>
              <a:spcAft>
                <a:spcPts val="0"/>
              </a:spcAft>
            </a:pPr>
            <a:r>
              <a:rPr lang="de-DE" altLang="de-DE" sz="2000"/>
              <a:t>RAN impacts or dependencies:</a:t>
            </a:r>
          </a:p>
          <a:p>
            <a:pPr marL="742950" lvl="2" indent="-342900">
              <a:lnSpc>
                <a:spcPts val="1600"/>
              </a:lnSpc>
              <a:spcBef>
                <a:spcPts val="0"/>
              </a:spcBef>
              <a:spcAft>
                <a:spcPts val="0"/>
              </a:spcAft>
              <a:buClr>
                <a:srgbClr val="C00000"/>
              </a:buClr>
              <a:buFont typeface="Calibri" panose="020F0502020204030204" pitchFamily="34" charset="0"/>
              <a:buChar char="•"/>
            </a:pPr>
            <a:r>
              <a:rPr lang="en-US" sz="1400"/>
              <a:t>None identified.</a:t>
            </a:r>
          </a:p>
          <a:p>
            <a:pPr marL="742950" lvl="2" indent="-342900">
              <a:lnSpc>
                <a:spcPts val="1600"/>
              </a:lnSpc>
              <a:spcBef>
                <a:spcPts val="0"/>
              </a:spcBef>
              <a:spcAft>
                <a:spcPts val="0"/>
              </a:spcAft>
              <a:buClr>
                <a:srgbClr val="C00000"/>
              </a:buClr>
              <a:buFont typeface="Calibri" panose="020F0502020204030204" pitchFamily="34" charset="0"/>
              <a:buChar char="•"/>
            </a:pPr>
            <a:endParaRPr lang="de-DE" sz="1400"/>
          </a:p>
          <a:p>
            <a:pPr>
              <a:spcBef>
                <a:spcPts val="0"/>
              </a:spcBef>
              <a:spcAft>
                <a:spcPts val="0"/>
              </a:spcAft>
            </a:pPr>
            <a:r>
              <a:rPr lang="de-DE" altLang="de-DE" sz="2000"/>
              <a:t>Next steps:</a:t>
            </a:r>
          </a:p>
          <a:p>
            <a:pPr lvl="1">
              <a:spcBef>
                <a:spcPts val="0"/>
              </a:spcBef>
              <a:spcAft>
                <a:spcPts val="0"/>
              </a:spcAft>
            </a:pPr>
            <a:r>
              <a:rPr lang="en-US" sz="1400"/>
              <a:t>Maintenance</a:t>
            </a:r>
          </a:p>
          <a:p>
            <a:pPr marL="457200" lvl="1" indent="0">
              <a:spcBef>
                <a:spcPts val="0"/>
              </a:spcBef>
              <a:spcAft>
                <a:spcPts val="0"/>
              </a:spcAft>
              <a:buNone/>
            </a:pPr>
            <a:endParaRPr lang="en-GB" altLang="zh-CN" sz="1400"/>
          </a:p>
          <a:p>
            <a:pPr marL="457200" lvl="1" indent="0">
              <a:spcBef>
                <a:spcPts val="0"/>
              </a:spcBef>
              <a:spcAft>
                <a:spcPts val="0"/>
              </a:spcAft>
              <a:buNone/>
            </a:pPr>
            <a:endParaRPr lang="en-GB" altLang="zh-CN" sz="1400">
              <a:solidFill>
                <a:srgbClr val="000000"/>
              </a:solidFill>
            </a:endParaRPr>
          </a:p>
          <a:p>
            <a:pPr marL="457200" lvl="1" indent="0">
              <a:spcBef>
                <a:spcPts val="0"/>
              </a:spcBef>
              <a:spcAft>
                <a:spcPts val="225"/>
              </a:spcAft>
              <a:buNone/>
            </a:pPr>
            <a:endParaRPr lang="en-US" altLang="zh-CN" sz="1400"/>
          </a:p>
        </p:txBody>
      </p:sp>
      <p:graphicFrame>
        <p:nvGraphicFramePr>
          <p:cNvPr id="5" name="Content Placeholder 8"/>
          <p:cNvGraphicFramePr>
            <a:graphicFrameLocks/>
          </p:cNvGraphicFramePr>
          <p:nvPr>
            <p:extLst>
              <p:ext uri="{D42A27DB-BD31-4B8C-83A1-F6EECF244321}">
                <p14:modId xmlns:p14="http://schemas.microsoft.com/office/powerpoint/2010/main" val="3933039734"/>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24947">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7502">
                <a:tc>
                  <a:txBody>
                    <a:bodyPr/>
                    <a:lstStyle/>
                    <a:p>
                      <a:r>
                        <a:rPr lang="en-US" sz="1200" b="1" kern="1200">
                          <a:solidFill>
                            <a:schemeClr val="lt1"/>
                          </a:solidFill>
                          <a:effectLst/>
                          <a:latin typeface="+mn-lt"/>
                          <a:ea typeface="+mn-ea"/>
                          <a:cs typeface="+mn-cs"/>
                        </a:rPr>
                        <a:t>FS_ATSSS_Ph2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a:solidFill>
                            <a:schemeClr val="lt1"/>
                          </a:solidFill>
                          <a:effectLst/>
                          <a:latin typeface="+mn-lt"/>
                          <a:ea typeface="+mn-ea"/>
                          <a:cs typeface="+mn-cs"/>
                        </a:rPr>
                        <a:t>Study on Access Traffic Steering, Switch and Splitting support in the 5G system architecture Phase 2</a:t>
                      </a:r>
                      <a:r>
                        <a:rPr lang="en-GB" sz="1200" i="1" kern="1200">
                          <a:solidFill>
                            <a:schemeClr val="lt1"/>
                          </a:solidFill>
                          <a:effectLst/>
                          <a:latin typeface="+mn-lt"/>
                          <a:ea typeface="+mn-ea"/>
                          <a:cs typeface="+mn-cs"/>
                        </a:rPr>
                        <a:t> </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7502">
                <a:tc>
                  <a:txBody>
                    <a:bodyPr/>
                    <a:lstStyle/>
                    <a:p>
                      <a:r>
                        <a:rPr lang="en-US" sz="1200" b="1" kern="1200">
                          <a:solidFill>
                            <a:schemeClr val="lt1"/>
                          </a:solidFill>
                          <a:effectLst/>
                          <a:latin typeface="+mn-lt"/>
                          <a:ea typeface="+mn-ea"/>
                          <a:cs typeface="+mn-cs"/>
                        </a:rPr>
                        <a:t>ATSSS_Ph2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a:solidFill>
                            <a:schemeClr val="lt1"/>
                          </a:solidFill>
                          <a:effectLst/>
                          <a:latin typeface="+mn-lt"/>
                          <a:ea typeface="+mn-ea"/>
                          <a:cs typeface="+mn-cs"/>
                        </a:rPr>
                        <a:t>Access Traffic Steering, Switch and Splitting support in the 5G system architecture Phase 2</a:t>
                      </a:r>
                      <a:r>
                        <a:rPr lang="en-GB" sz="1200" i="1" kern="1200">
                          <a:solidFill>
                            <a:schemeClr val="lt1"/>
                          </a:solidFill>
                          <a:effectLst/>
                          <a:latin typeface="+mn-lt"/>
                          <a:ea typeface="+mn-ea"/>
                          <a:cs typeface="+mn-cs"/>
                        </a:rPr>
                        <a:t> </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SP-200977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99933928"/>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(13/19)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a:t>Progress since SA#98-e:</a:t>
            </a:r>
          </a:p>
          <a:p>
            <a:pPr lvl="1">
              <a:spcBef>
                <a:spcPts val="0"/>
              </a:spcBef>
              <a:spcAft>
                <a:spcPts val="0"/>
              </a:spcAft>
            </a:pPr>
            <a:r>
              <a:rPr lang="en-US" altLang="zh-CN" sz="1400"/>
              <a:t>No Change. </a:t>
            </a:r>
          </a:p>
          <a:p>
            <a:pPr marL="457200" lvl="1" indent="0">
              <a:spcBef>
                <a:spcPts val="0"/>
              </a:spcBef>
              <a:buNone/>
            </a:pPr>
            <a:endParaRPr lang="en-US" altLang="zh-CN" sz="1400"/>
          </a:p>
          <a:p>
            <a:pPr>
              <a:spcBef>
                <a:spcPts val="0"/>
              </a:spcBef>
              <a:spcAft>
                <a:spcPts val="400"/>
              </a:spcAft>
            </a:pPr>
            <a:r>
              <a:rPr lang="de-DE" altLang="de-DE" sz="200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a:t>None.</a:t>
            </a:r>
          </a:p>
          <a:p>
            <a:pPr marL="742950" lvl="2" indent="-342900">
              <a:lnSpc>
                <a:spcPts val="1600"/>
              </a:lnSpc>
              <a:spcBef>
                <a:spcPts val="0"/>
              </a:spcBef>
              <a:buClr>
                <a:srgbClr val="C00000"/>
              </a:buClr>
              <a:buFont typeface="Calibri" panose="020F0502020204030204" pitchFamily="34" charset="0"/>
              <a:buChar char="•"/>
            </a:pPr>
            <a:endParaRPr lang="de-DE" sz="1400"/>
          </a:p>
          <a:p>
            <a:pPr>
              <a:spcBef>
                <a:spcPts val="0"/>
              </a:spcBef>
              <a:spcAft>
                <a:spcPts val="400"/>
              </a:spcAft>
            </a:pPr>
            <a:r>
              <a:rPr lang="de-DE" altLang="de-DE" sz="2000"/>
              <a:t>Next steps:</a:t>
            </a:r>
          </a:p>
          <a:p>
            <a:pPr lvl="1"/>
            <a:r>
              <a:rPr lang="en-US" sz="1400"/>
              <a:t>Maintenance.</a:t>
            </a:r>
            <a:endParaRPr lang="en-GB" altLang="zh-CN" sz="1400"/>
          </a:p>
          <a:p>
            <a:pPr marL="457200" lvl="1" indent="0">
              <a:spcBef>
                <a:spcPts val="0"/>
              </a:spcBef>
              <a:spcAft>
                <a:spcPts val="225"/>
              </a:spcAft>
              <a:buNone/>
            </a:pPr>
            <a:endParaRPr lang="en-US" altLang="zh-CN" sz="1400"/>
          </a:p>
        </p:txBody>
      </p:sp>
      <p:graphicFrame>
        <p:nvGraphicFramePr>
          <p:cNvPr id="5" name="Content Placeholder 8"/>
          <p:cNvGraphicFramePr>
            <a:graphicFrameLocks/>
          </p:cNvGraphicFramePr>
          <p:nvPr>
            <p:extLst>
              <p:ext uri="{D42A27DB-BD31-4B8C-83A1-F6EECF244321}">
                <p14:modId xmlns:p14="http://schemas.microsoft.com/office/powerpoint/2010/main" val="24635531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5G_AIS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5G System Enhancement for Advanced Interactive Services</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SP-190564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900071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(14/19)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a:t>Progress since SA#98-e:</a:t>
            </a:r>
          </a:p>
          <a:p>
            <a:pPr lvl="1">
              <a:spcBef>
                <a:spcPts val="0"/>
              </a:spcBef>
            </a:pPr>
            <a:r>
              <a:rPr lang="en-US" altLang="zh-CN" sz="1400"/>
              <a:t>No Change.</a:t>
            </a:r>
            <a:endParaRPr lang="en-GB" altLang="zh-CN" sz="1400"/>
          </a:p>
          <a:p>
            <a:pPr lvl="1">
              <a:spcBef>
                <a:spcPts val="0"/>
              </a:spcBef>
            </a:pPr>
            <a:endParaRPr lang="en-US" altLang="zh-CN" sz="1400"/>
          </a:p>
          <a:p>
            <a:pPr>
              <a:spcBef>
                <a:spcPts val="0"/>
              </a:spcBef>
              <a:spcAft>
                <a:spcPts val="400"/>
              </a:spcAft>
            </a:pPr>
            <a:r>
              <a:rPr lang="de-DE" altLang="de-DE" sz="2000"/>
              <a:t>RAN impacts or dependencies:</a:t>
            </a:r>
          </a:p>
          <a:p>
            <a:pPr marL="742950" lvl="2" indent="-342900">
              <a:lnSpc>
                <a:spcPts val="1600"/>
              </a:lnSpc>
              <a:spcBef>
                <a:spcPts val="0"/>
              </a:spcBef>
              <a:buClr>
                <a:srgbClr val="C00000"/>
              </a:buClr>
              <a:buFont typeface="Calibri" panose="020F0502020204030204" pitchFamily="34" charset="0"/>
              <a:buChar char="•"/>
            </a:pPr>
            <a:r>
              <a:rPr lang="en-US" altLang="zh-CN" sz="1400"/>
              <a:t>None.</a:t>
            </a:r>
            <a:endParaRPr lang="en-US" altLang="zh-CN" sz="1400" i="1"/>
          </a:p>
          <a:p>
            <a:pPr>
              <a:spcBef>
                <a:spcPts val="0"/>
              </a:spcBef>
              <a:spcAft>
                <a:spcPts val="400"/>
              </a:spcAft>
            </a:pPr>
            <a:endParaRPr lang="de-DE" altLang="de-DE" sz="2000"/>
          </a:p>
          <a:p>
            <a:pPr>
              <a:spcBef>
                <a:spcPts val="0"/>
              </a:spcBef>
              <a:spcAft>
                <a:spcPts val="400"/>
              </a:spcAft>
            </a:pPr>
            <a:r>
              <a:rPr lang="de-DE" altLang="de-DE" sz="2000"/>
              <a:t>Next steps:</a:t>
            </a:r>
          </a:p>
          <a:p>
            <a:pPr lvl="1"/>
            <a:r>
              <a:rPr lang="en-US" altLang="zh-CN" sz="1400"/>
              <a:t>Maintenance and alignment </a:t>
            </a:r>
            <a:r>
              <a:rPr lang="en-GB" altLang="ko-KR" sz="1400"/>
              <a:t>with RAN WGs</a:t>
            </a:r>
            <a:r>
              <a:rPr lang="en-US" sz="1400"/>
              <a:t>.</a:t>
            </a:r>
          </a:p>
          <a:p>
            <a:pPr marL="457200" lvl="1" indent="0">
              <a:spcBef>
                <a:spcPts val="0"/>
              </a:spcBef>
              <a:spcAft>
                <a:spcPts val="225"/>
              </a:spcAft>
              <a:buNone/>
            </a:pPr>
            <a:endParaRPr lang="en-US" altLang="zh-CN" sz="1400"/>
          </a:p>
        </p:txBody>
      </p:sp>
      <p:graphicFrame>
        <p:nvGraphicFramePr>
          <p:cNvPr id="5" name="Content Placeholder 8"/>
          <p:cNvGraphicFramePr>
            <a:graphicFrameLocks/>
          </p:cNvGraphicFramePr>
          <p:nvPr>
            <p:extLst>
              <p:ext uri="{D42A27DB-BD31-4B8C-83A1-F6EECF244321}">
                <p14:modId xmlns:p14="http://schemas.microsoft.com/office/powerpoint/2010/main" val="112297392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5G_eLCS 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2</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SP-200082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363528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(15/19)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a:t>Progress since SA#98-e:</a:t>
            </a:r>
          </a:p>
          <a:p>
            <a:pPr lvl="1">
              <a:spcBef>
                <a:spcPts val="0"/>
              </a:spcBef>
              <a:spcAft>
                <a:spcPts val="0"/>
              </a:spcAft>
            </a:pPr>
            <a:r>
              <a:rPr lang="en-US" altLang="de-DE" sz="1400"/>
              <a:t>No Change</a:t>
            </a:r>
            <a:r>
              <a:rPr lang="en-US" altLang="de-DE" sz="1400" kern="0"/>
              <a:t>. </a:t>
            </a:r>
          </a:p>
          <a:p>
            <a:pPr marL="457200" lvl="1" indent="0">
              <a:spcBef>
                <a:spcPts val="0"/>
              </a:spcBef>
              <a:buNone/>
            </a:pPr>
            <a:endParaRPr lang="en-US" altLang="zh-CN" sz="1400"/>
          </a:p>
          <a:p>
            <a:pPr>
              <a:spcBef>
                <a:spcPts val="0"/>
              </a:spcBef>
              <a:spcAft>
                <a:spcPts val="400"/>
              </a:spcAft>
            </a:pPr>
            <a:r>
              <a:rPr lang="de-DE" altLang="de-DE" sz="200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a:t>None identified.</a:t>
            </a:r>
          </a:p>
          <a:p>
            <a:pPr marL="742950" lvl="2" indent="-342900">
              <a:lnSpc>
                <a:spcPts val="1600"/>
              </a:lnSpc>
              <a:spcBef>
                <a:spcPts val="0"/>
              </a:spcBef>
              <a:buClr>
                <a:srgbClr val="C00000"/>
              </a:buClr>
              <a:buFont typeface="Calibri" panose="020F0502020204030204" pitchFamily="34" charset="0"/>
              <a:buChar char="•"/>
            </a:pPr>
            <a:endParaRPr lang="de-DE" sz="1400"/>
          </a:p>
          <a:p>
            <a:pPr>
              <a:spcBef>
                <a:spcPts val="0"/>
              </a:spcBef>
              <a:spcAft>
                <a:spcPts val="400"/>
              </a:spcAft>
            </a:pPr>
            <a:r>
              <a:rPr lang="de-DE" altLang="de-DE" sz="2000"/>
              <a:t>Next steps:</a:t>
            </a:r>
          </a:p>
          <a:p>
            <a:pPr lvl="1"/>
            <a:r>
              <a:rPr lang="en-US" sz="1400"/>
              <a:t>Maintenance. </a:t>
            </a:r>
            <a:endParaRPr lang="en-US" altLang="zh-CN" sz="1400"/>
          </a:p>
        </p:txBody>
      </p:sp>
      <p:graphicFrame>
        <p:nvGraphicFramePr>
          <p:cNvPr id="5" name="Content Placeholder 8"/>
          <p:cNvGraphicFramePr>
            <a:graphicFrameLocks/>
          </p:cNvGraphicFramePr>
          <p:nvPr>
            <p:extLst>
              <p:ext uri="{D42A27DB-BD31-4B8C-83A1-F6EECF244321}">
                <p14:modId xmlns:p14="http://schemas.microsoft.com/office/powerpoint/2010/main" val="76977727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MPS2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Multimedia Priority Service (MPS) Phase 2 </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SP-200519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67077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(16/19)</a:t>
            </a:r>
            <a:endParaRPr lang="de-DE" altLang="de-DE" b="1"/>
          </a:p>
        </p:txBody>
      </p:sp>
      <p:sp>
        <p:nvSpPr>
          <p:cNvPr id="6" name="Content Placeholder 7">
            <a:extLst>
              <a:ext uri="{FF2B5EF4-FFF2-40B4-BE49-F238E27FC236}">
                <a16:creationId xmlns:a16="http://schemas.microsoft.com/office/drawing/2014/main" id="{D82C107C-12A4-4A8A-BD3E-D650C60CEF82}"/>
              </a:ext>
            </a:extLst>
          </p:cNvPr>
          <p:cNvSpPr txBox="1">
            <a:spLocks/>
          </p:cNvSpPr>
          <p:nvPr/>
        </p:nvSpPr>
        <p:spPr bwMode="auto">
          <a:xfrm>
            <a:off x="143582" y="1536192"/>
            <a:ext cx="8404754" cy="404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a:t>Alignment work on TEI17_N3SLICE</a:t>
            </a:r>
          </a:p>
          <a:p>
            <a:pPr lvl="1">
              <a:spcBef>
                <a:spcPts val="0"/>
              </a:spcBef>
              <a:spcAft>
                <a:spcPts val="400"/>
              </a:spcAft>
            </a:pPr>
            <a:r>
              <a:rPr lang="en-US" altLang="de-DE" sz="1600" kern="0"/>
              <a:t>None</a:t>
            </a:r>
          </a:p>
          <a:p>
            <a:pPr lvl="1">
              <a:spcBef>
                <a:spcPts val="0"/>
              </a:spcBef>
              <a:spcAft>
                <a:spcPts val="400"/>
              </a:spcAft>
            </a:pPr>
            <a:endParaRPr lang="en-US" altLang="de-DE" sz="1600" kern="0"/>
          </a:p>
          <a:p>
            <a:pPr>
              <a:spcBef>
                <a:spcPts val="0"/>
              </a:spcBef>
              <a:spcAft>
                <a:spcPts val="400"/>
              </a:spcAft>
            </a:pPr>
            <a:r>
              <a:rPr lang="de-DE" altLang="de-DE" sz="2000" kern="0"/>
              <a:t>Alignment work on NRslice</a:t>
            </a:r>
          </a:p>
          <a:p>
            <a:pPr lvl="1">
              <a:spcBef>
                <a:spcPts val="0"/>
              </a:spcBef>
              <a:spcAft>
                <a:spcPts val="400"/>
              </a:spcAft>
            </a:pPr>
            <a:r>
              <a:rPr lang="en-US" altLang="de-DE" sz="1600" kern="0"/>
              <a:t>None</a:t>
            </a:r>
          </a:p>
          <a:p>
            <a:pPr marL="457200" lvl="1" indent="0">
              <a:spcBef>
                <a:spcPts val="0"/>
              </a:spcBef>
              <a:spcAft>
                <a:spcPts val="400"/>
              </a:spcAft>
              <a:buNone/>
            </a:pPr>
            <a:endParaRPr lang="en-US" altLang="de-DE" sz="1600" kern="0"/>
          </a:p>
          <a:p>
            <a:pPr>
              <a:spcBef>
                <a:spcPts val="0"/>
              </a:spcBef>
              <a:spcAft>
                <a:spcPts val="400"/>
              </a:spcAft>
            </a:pPr>
            <a:r>
              <a:rPr lang="de-DE" altLang="de-DE" sz="2000" kern="0"/>
              <a:t>Alignment work on EDGEAPP</a:t>
            </a:r>
          </a:p>
          <a:p>
            <a:pPr lvl="1">
              <a:spcBef>
                <a:spcPts val="0"/>
              </a:spcBef>
              <a:spcAft>
                <a:spcPts val="400"/>
              </a:spcAft>
            </a:pPr>
            <a:r>
              <a:rPr lang="en-US" altLang="de-DE" sz="1600" kern="0"/>
              <a:t>None</a:t>
            </a:r>
          </a:p>
          <a:p>
            <a:pPr lvl="1">
              <a:spcBef>
                <a:spcPts val="0"/>
              </a:spcBef>
              <a:spcAft>
                <a:spcPts val="400"/>
              </a:spcAft>
            </a:pPr>
            <a:endParaRPr lang="en-US" altLang="de-DE" sz="1600" kern="0"/>
          </a:p>
          <a:p>
            <a:pPr lvl="1">
              <a:spcBef>
                <a:spcPts val="0"/>
              </a:spcBef>
              <a:spcAft>
                <a:spcPts val="400"/>
              </a:spcAft>
            </a:pPr>
            <a:endParaRPr lang="en-US" altLang="de-DE" sz="1600" kern="0"/>
          </a:p>
          <a:p>
            <a:pPr lvl="1">
              <a:spcBef>
                <a:spcPts val="0"/>
              </a:spcBef>
              <a:spcAft>
                <a:spcPts val="400"/>
              </a:spcAft>
            </a:pPr>
            <a:endParaRPr lang="en-US" altLang="de-DE" sz="1600" kern="0"/>
          </a:p>
        </p:txBody>
      </p:sp>
    </p:spTree>
    <p:extLst>
      <p:ext uri="{BB962C8B-B14F-4D97-AF65-F5344CB8AC3E}">
        <p14:creationId xmlns:p14="http://schemas.microsoft.com/office/powerpoint/2010/main" val="41705866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(17/19)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a:t>Progress since SA#98-e:</a:t>
            </a:r>
          </a:p>
          <a:p>
            <a:pPr lvl="1">
              <a:spcBef>
                <a:spcPts val="0"/>
              </a:spcBef>
              <a:spcAft>
                <a:spcPts val="400"/>
              </a:spcAft>
            </a:pPr>
            <a:r>
              <a:rPr lang="en-US" altLang="de-DE" sz="1400" kern="0"/>
              <a:t>None</a:t>
            </a:r>
          </a:p>
          <a:p>
            <a:pPr marL="457200" lvl="1" indent="0">
              <a:spcBef>
                <a:spcPts val="0"/>
              </a:spcBef>
              <a:spcAft>
                <a:spcPts val="400"/>
              </a:spcAft>
              <a:buNone/>
            </a:pPr>
            <a:r>
              <a:rPr lang="fr-FR" altLang="ko-KR" sz="1400"/>
              <a:t> </a:t>
            </a:r>
            <a:r>
              <a:rPr lang="en-US" altLang="ko-KR" sz="1400"/>
              <a:t> </a:t>
            </a:r>
            <a:endParaRPr lang="en-US" altLang="zh-CN" sz="1400"/>
          </a:p>
          <a:p>
            <a:pPr lvl="2">
              <a:spcBef>
                <a:spcPts val="0"/>
              </a:spcBef>
              <a:spcAft>
                <a:spcPts val="400"/>
              </a:spcAft>
              <a:buFont typeface="Calibri" panose="020F0502020204030204" pitchFamily="34" charset="0"/>
              <a:buChar char="­"/>
            </a:pPr>
            <a:endParaRPr lang="en-US" altLang="ko-KR" sz="1250"/>
          </a:p>
          <a:p>
            <a:pPr>
              <a:spcBef>
                <a:spcPts val="0"/>
              </a:spcBef>
              <a:spcAft>
                <a:spcPts val="400"/>
              </a:spcAft>
            </a:pPr>
            <a:r>
              <a:rPr lang="de-DE" altLang="de-DE" sz="2000"/>
              <a:t>RAN impacts or dependencies:</a:t>
            </a:r>
          </a:p>
          <a:p>
            <a:pPr lvl="1">
              <a:spcBef>
                <a:spcPts val="0"/>
              </a:spcBef>
              <a:spcAft>
                <a:spcPts val="400"/>
              </a:spcAft>
            </a:pPr>
            <a:r>
              <a:rPr lang="en-US" altLang="ko-KR" sz="1400"/>
              <a:t>No new RAN impacts identified</a:t>
            </a:r>
            <a:endParaRPr lang="en-GB" altLang="ko-KR" sz="1400"/>
          </a:p>
          <a:p>
            <a:pPr marL="742950" lvl="2" indent="-342900">
              <a:lnSpc>
                <a:spcPts val="1600"/>
              </a:lnSpc>
              <a:spcBef>
                <a:spcPts val="0"/>
              </a:spcBef>
              <a:buClr>
                <a:srgbClr val="C00000"/>
              </a:buClr>
              <a:buFont typeface="Calibri" panose="020F0502020204030204" pitchFamily="34" charset="0"/>
              <a:buChar char="•"/>
            </a:pPr>
            <a:endParaRPr lang="de-DE" sz="1400"/>
          </a:p>
          <a:p>
            <a:pPr>
              <a:spcBef>
                <a:spcPts val="0"/>
              </a:spcBef>
              <a:spcAft>
                <a:spcPts val="400"/>
              </a:spcAft>
            </a:pPr>
            <a:r>
              <a:rPr lang="de-DE" altLang="de-DE" sz="2000"/>
              <a:t>Next steps:</a:t>
            </a:r>
          </a:p>
          <a:p>
            <a:pPr lvl="1">
              <a:spcBef>
                <a:spcPts val="0"/>
              </a:spcBef>
              <a:spcAft>
                <a:spcPts val="400"/>
              </a:spcAft>
            </a:pPr>
            <a:r>
              <a:rPr lang="en-US" altLang="zh-CN" sz="1400"/>
              <a:t>Maintenance and (if necessary) alignment with other WGs</a:t>
            </a:r>
          </a:p>
        </p:txBody>
      </p:sp>
      <p:graphicFrame>
        <p:nvGraphicFramePr>
          <p:cNvPr id="5" name="Content Placeholder 8"/>
          <p:cNvGraphicFramePr>
            <a:graphicFrameLocks/>
          </p:cNvGraphicFramePr>
          <p:nvPr>
            <p:extLst>
              <p:ext uri="{D42A27DB-BD31-4B8C-83A1-F6EECF244321}">
                <p14:modId xmlns:p14="http://schemas.microsoft.com/office/powerpoint/2010/main" val="841081187"/>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MINT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Minimization of Service Interruption</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SP-210582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172826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(18/19)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a:t>Progress since SA#98-e:</a:t>
            </a:r>
          </a:p>
          <a:p>
            <a:pPr lvl="1">
              <a:spcBef>
                <a:spcPts val="0"/>
              </a:spcBef>
              <a:spcAft>
                <a:spcPts val="0"/>
              </a:spcAft>
              <a:defRPr/>
            </a:pPr>
            <a:r>
              <a:rPr lang="en-US" altLang="zh-CN" sz="1400"/>
              <a:t>None</a:t>
            </a:r>
          </a:p>
          <a:p>
            <a:pPr lvl="1">
              <a:spcBef>
                <a:spcPts val="300"/>
              </a:spcBef>
              <a:defRPr/>
            </a:pPr>
            <a:endParaRPr lang="en-US" altLang="zh-CN" sz="1400"/>
          </a:p>
          <a:p>
            <a:pPr>
              <a:spcBef>
                <a:spcPts val="0"/>
              </a:spcBef>
              <a:spcAft>
                <a:spcPts val="400"/>
              </a:spcAft>
            </a:pPr>
            <a:r>
              <a:rPr lang="de-DE" altLang="de-DE" sz="2000"/>
              <a:t>RAN impacts or dependencies:</a:t>
            </a:r>
          </a:p>
          <a:p>
            <a:pPr lvl="1">
              <a:spcBef>
                <a:spcPts val="0"/>
              </a:spcBef>
              <a:spcAft>
                <a:spcPts val="400"/>
              </a:spcAft>
            </a:pPr>
            <a:r>
              <a:rPr lang="en-US" altLang="zh-CN" sz="1400"/>
              <a:t>None</a:t>
            </a:r>
            <a:r>
              <a:rPr lang="en-GB" altLang="ko-KR" sz="1400"/>
              <a:t>. </a:t>
            </a:r>
          </a:p>
          <a:p>
            <a:pPr marL="742950" lvl="2" indent="-342900">
              <a:lnSpc>
                <a:spcPts val="1600"/>
              </a:lnSpc>
              <a:spcBef>
                <a:spcPts val="0"/>
              </a:spcBef>
              <a:buClr>
                <a:srgbClr val="C00000"/>
              </a:buClr>
              <a:buFont typeface="Calibri" panose="020F0502020204030204" pitchFamily="34" charset="0"/>
              <a:buChar char="•"/>
            </a:pPr>
            <a:endParaRPr lang="de-DE" sz="1400"/>
          </a:p>
          <a:p>
            <a:pPr>
              <a:spcBef>
                <a:spcPts val="0"/>
              </a:spcBef>
              <a:spcAft>
                <a:spcPts val="400"/>
              </a:spcAft>
            </a:pPr>
            <a:r>
              <a:rPr lang="de-DE" altLang="de-DE" sz="2000"/>
              <a:t>Next steps:</a:t>
            </a:r>
          </a:p>
          <a:p>
            <a:pPr lvl="1"/>
            <a:r>
              <a:rPr lang="en-US" altLang="zh-CN" sz="1400"/>
              <a:t>Maintenance</a:t>
            </a:r>
            <a:r>
              <a:rPr lang="en-US" sz="1400"/>
              <a:t>. </a:t>
            </a:r>
            <a:endParaRPr lang="en-US" altLang="zh-CN" sz="1400"/>
          </a:p>
        </p:txBody>
      </p:sp>
      <p:graphicFrame>
        <p:nvGraphicFramePr>
          <p:cNvPr id="5" name="Content Placeholder 8"/>
          <p:cNvGraphicFramePr>
            <a:graphicFrameLocks/>
          </p:cNvGraphicFramePr>
          <p:nvPr>
            <p:extLst>
              <p:ext uri="{D42A27DB-BD31-4B8C-83A1-F6EECF244321}">
                <p14:modId xmlns:p14="http://schemas.microsoft.com/office/powerpoint/2010/main" val="18428875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a:ln>
                            <a:noFill/>
                          </a:ln>
                          <a:solidFill>
                            <a:schemeClr val="lt1"/>
                          </a:solidFill>
                          <a:effectLst/>
                          <a:latin typeface="+mn-lt"/>
                          <a:ea typeface="+mn-ea"/>
                          <a:cs typeface="+mn-cs"/>
                        </a:rPr>
                        <a:t>ARCH_NR_REDCAP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a:ln>
                            <a:noFill/>
                          </a:ln>
                          <a:solidFill>
                            <a:schemeClr val="lt1"/>
                          </a:solidFill>
                          <a:effectLst/>
                          <a:latin typeface="+mn-lt"/>
                          <a:ea typeface="+mn-ea"/>
                          <a:cs typeface="+mn-cs"/>
                        </a:rPr>
                        <a:t>Architecture Enhancement for NR Reduced Capability Devices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a:solidFill>
                            <a:srgbClr val="7030A0"/>
                          </a:solidFill>
                          <a:latin typeface="+mn-lt"/>
                          <a:ea typeface="+mn-ea"/>
                          <a:cs typeface="+mn-cs"/>
                        </a:rPr>
                        <a:t>100% -&gt; 100%</a:t>
                      </a:r>
                      <a:endParaRPr kumimoji="0" lang="en-US" altLang="zh-CN"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a:ln>
                            <a:noFill/>
                          </a:ln>
                          <a:solidFill>
                            <a:schemeClr val="lt1"/>
                          </a:solidFill>
                          <a:effectLst/>
                          <a:latin typeface="+mn-lt"/>
                          <a:ea typeface="+mn-ea"/>
                          <a:cs typeface="+mn-cs"/>
                        </a:rPr>
                        <a:t>Dec</a:t>
                      </a:r>
                      <a:r>
                        <a:rPr kumimoji="0" lang="en-US" sz="1200" b="1" i="0" u="none" strike="noStrike" kern="1200" cap="none" normalizeH="0" baseline="0" noProof="0">
                          <a:ln>
                            <a:noFill/>
                          </a:ln>
                          <a:solidFill>
                            <a:schemeClr val="lt1"/>
                          </a:solidFill>
                          <a:effectLst/>
                          <a:latin typeface="+mn-lt"/>
                          <a:ea typeface="+mn-ea"/>
                          <a:cs typeface="+mn-cs"/>
                        </a:rPr>
                        <a:t>, 2021</a:t>
                      </a:r>
                      <a:endParaRPr kumimoji="0" lang="en-US"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a:ln>
                            <a:noFill/>
                          </a:ln>
                          <a:solidFill>
                            <a:schemeClr val="lt1"/>
                          </a:solidFill>
                          <a:effectLst/>
                          <a:latin typeface="+mn-lt"/>
                          <a:ea typeface="+mn-ea"/>
                          <a:cs typeface="+mn-cs"/>
                        </a:rPr>
                        <a:t>SP-211100</a:t>
                      </a:r>
                      <a:endParaRPr kumimoji="0" lang="en-US" altLang="zh-CN"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0072826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(19/19)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a:t>Progress since SA#98-e:</a:t>
            </a:r>
          </a:p>
          <a:p>
            <a:pPr lvl="1">
              <a:spcBef>
                <a:spcPts val="0"/>
              </a:spcBef>
              <a:spcAft>
                <a:spcPts val="400"/>
              </a:spcAft>
            </a:pPr>
            <a:r>
              <a:rPr lang="en-GB" altLang="ko-KR" sz="1400"/>
              <a:t>None</a:t>
            </a:r>
          </a:p>
          <a:p>
            <a:pPr marL="457200" lvl="1" indent="0">
              <a:spcBef>
                <a:spcPts val="0"/>
              </a:spcBef>
              <a:spcAft>
                <a:spcPts val="400"/>
              </a:spcAft>
              <a:buNone/>
            </a:pPr>
            <a:endParaRPr lang="en-GB" altLang="ko-KR" sz="1400"/>
          </a:p>
          <a:p>
            <a:pPr>
              <a:spcBef>
                <a:spcPts val="0"/>
              </a:spcBef>
              <a:spcAft>
                <a:spcPts val="400"/>
              </a:spcAft>
            </a:pPr>
            <a:r>
              <a:rPr lang="de-DE" altLang="de-DE" sz="2000"/>
              <a:t>RAN impacts or dependencies:</a:t>
            </a:r>
          </a:p>
          <a:p>
            <a:pPr lvl="1">
              <a:spcBef>
                <a:spcPts val="0"/>
              </a:spcBef>
              <a:spcAft>
                <a:spcPts val="400"/>
              </a:spcAft>
            </a:pPr>
            <a:r>
              <a:rPr lang="en-GB" altLang="ko-KR" sz="1400"/>
              <a:t>Based on agreed CRs. </a:t>
            </a:r>
          </a:p>
          <a:p>
            <a:pPr lvl="1">
              <a:spcBef>
                <a:spcPts val="0"/>
              </a:spcBef>
              <a:spcAft>
                <a:spcPts val="400"/>
              </a:spcAft>
            </a:pPr>
            <a:endParaRPr lang="en-GB" altLang="ko-KR" sz="1400"/>
          </a:p>
          <a:p>
            <a:pPr>
              <a:spcBef>
                <a:spcPts val="0"/>
              </a:spcBef>
              <a:spcAft>
                <a:spcPts val="400"/>
              </a:spcAft>
            </a:pPr>
            <a:r>
              <a:rPr lang="de-DE" altLang="de-DE" sz="2000"/>
              <a:t>Next steps:</a:t>
            </a:r>
          </a:p>
          <a:p>
            <a:pPr lvl="1"/>
            <a:r>
              <a:rPr lang="en-US" altLang="zh-CN" sz="1400"/>
              <a:t>Maintenance</a:t>
            </a:r>
            <a:r>
              <a:rPr lang="en-US" sz="1400"/>
              <a:t>. </a:t>
            </a:r>
            <a:endParaRPr lang="en-US" altLang="zh-CN" sz="1400"/>
          </a:p>
        </p:txBody>
      </p:sp>
      <p:graphicFrame>
        <p:nvGraphicFramePr>
          <p:cNvPr id="5" name="Content Placeholder 8"/>
          <p:cNvGraphicFramePr>
            <a:graphicFrameLocks/>
          </p:cNvGraphicFramePr>
          <p:nvPr>
            <p:extLst>
              <p:ext uri="{D42A27DB-BD31-4B8C-83A1-F6EECF244321}">
                <p14:modId xmlns:p14="http://schemas.microsoft.com/office/powerpoint/2010/main" val="1905117608"/>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err="1">
                          <a:ln>
                            <a:noFill/>
                          </a:ln>
                          <a:solidFill>
                            <a:schemeClr val="lt1"/>
                          </a:solidFill>
                          <a:effectLst/>
                          <a:latin typeface="+mn-lt"/>
                          <a:ea typeface="+mn-ea"/>
                          <a:cs typeface="+mn-cs"/>
                        </a:rPr>
                        <a:t>IoT_SAT_ARCH_EPS</a:t>
                      </a:r>
                      <a:endParaRPr kumimoji="0" lang="en-US"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a:ln>
                            <a:noFill/>
                          </a:ln>
                          <a:solidFill>
                            <a:schemeClr val="lt1"/>
                          </a:solidFill>
                          <a:effectLst/>
                          <a:latin typeface="+mn-lt"/>
                          <a:ea typeface="+mn-ea"/>
                          <a:cs typeface="+mn-cs"/>
                        </a:rPr>
                        <a:t>Architecture support for NB-IoT/</a:t>
                      </a:r>
                      <a:r>
                        <a:rPr kumimoji="0" lang="en-US" altLang="zh-CN" sz="1200" b="1" i="0" u="none" strike="noStrike" kern="1200" cap="none" normalizeH="0" baseline="0" err="1">
                          <a:ln>
                            <a:noFill/>
                          </a:ln>
                          <a:solidFill>
                            <a:schemeClr val="lt1"/>
                          </a:solidFill>
                          <a:effectLst/>
                          <a:latin typeface="+mn-lt"/>
                          <a:ea typeface="+mn-ea"/>
                          <a:cs typeface="+mn-cs"/>
                        </a:rPr>
                        <a:t>eMTC</a:t>
                      </a:r>
                      <a:r>
                        <a:rPr kumimoji="0" lang="en-US" altLang="zh-CN" sz="1200" b="1" i="0" u="none" strike="noStrike" kern="1200" cap="none" normalizeH="0" baseline="0">
                          <a:ln>
                            <a:noFill/>
                          </a:ln>
                          <a:solidFill>
                            <a:schemeClr val="lt1"/>
                          </a:solidFill>
                          <a:effectLst/>
                          <a:latin typeface="+mn-lt"/>
                          <a:ea typeface="+mn-ea"/>
                          <a:cs typeface="+mn-cs"/>
                        </a:rPr>
                        <a:t> Non-Terrestrial Networks in EPS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a:solidFill>
                            <a:srgbClr val="7030A0"/>
                          </a:solidFill>
                          <a:latin typeface="+mn-lt"/>
                          <a:ea typeface="+mn-ea"/>
                          <a:cs typeface="+mn-cs"/>
                        </a:rPr>
                        <a:t>100% -&gt; 100%</a:t>
                      </a:r>
                      <a:endParaRPr kumimoji="0" lang="en-US" altLang="zh-CN"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a:ln>
                            <a:noFill/>
                          </a:ln>
                          <a:solidFill>
                            <a:schemeClr val="lt1"/>
                          </a:solidFill>
                          <a:effectLst/>
                          <a:latin typeface="+mn-lt"/>
                          <a:ea typeface="+mn-ea"/>
                          <a:cs typeface="+mn-cs"/>
                        </a:rPr>
                        <a:t>Mar</a:t>
                      </a:r>
                      <a:r>
                        <a:rPr kumimoji="0" lang="en-US" sz="1200" b="1" i="0" u="none" strike="noStrike" kern="1200" cap="none" normalizeH="0" baseline="0" noProof="0">
                          <a:ln>
                            <a:noFill/>
                          </a:ln>
                          <a:solidFill>
                            <a:schemeClr val="lt1"/>
                          </a:solidFill>
                          <a:effectLst/>
                          <a:latin typeface="+mn-lt"/>
                          <a:ea typeface="+mn-ea"/>
                          <a:cs typeface="+mn-cs"/>
                        </a:rPr>
                        <a:t>, 2021</a:t>
                      </a:r>
                      <a:endParaRPr kumimoji="0" lang="en-US"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a:ln>
                            <a:noFill/>
                          </a:ln>
                          <a:solidFill>
                            <a:schemeClr val="lt1"/>
                          </a:solidFill>
                          <a:effectLst/>
                          <a:latin typeface="+mn-lt"/>
                          <a:ea typeface="+mn-ea"/>
                          <a:cs typeface="+mn-cs"/>
                        </a:rPr>
                        <a:t>SP-211306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762908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a:t>
            </a:r>
            <a:r>
              <a:rPr lang="en-GB" sz="2000" b="1" i="1"/>
              <a:t>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Work and Maintenance </a:t>
            </a:r>
          </a:p>
          <a:p>
            <a:pPr lvl="1" eaLnBrk="1" hangingPunct="1">
              <a:defRPr/>
            </a:pPr>
            <a:r>
              <a:rPr lang="en-GB" sz="1800">
                <a:solidFill>
                  <a:schemeClr val="bg1">
                    <a:lumMod val="65000"/>
                  </a:schemeClr>
                </a:solidFill>
              </a:rPr>
              <a:t>2.3) Rel-16 Work and Maintenance </a:t>
            </a:r>
          </a:p>
          <a:p>
            <a:pPr lvl="1" eaLnBrk="1" hangingPunct="1">
              <a:defRPr/>
            </a:pPr>
            <a:r>
              <a:rPr lang="en-US" sz="1800">
                <a:solidFill>
                  <a:schemeClr val="bg1">
                    <a:lumMod val="65000"/>
                  </a:schemeClr>
                </a:solidFill>
              </a:rPr>
              <a:t>2.4) Rel-17 Study/Work</a:t>
            </a:r>
          </a:p>
          <a:p>
            <a:pPr lvl="1" eaLnBrk="1" hangingPunct="1">
              <a:defRPr/>
            </a:pPr>
            <a:r>
              <a:rPr lang="en-GB" sz="1800" b="1" i="1"/>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37296" y="3419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537163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3F52A-3621-4544-9570-67A180D25B1B}"/>
              </a:ext>
            </a:extLst>
          </p:cNvPr>
          <p:cNvSpPr>
            <a:spLocks noGrp="1"/>
          </p:cNvSpPr>
          <p:nvPr>
            <p:ph type="title"/>
          </p:nvPr>
        </p:nvSpPr>
        <p:spPr>
          <a:xfrm>
            <a:off x="467685" y="0"/>
            <a:ext cx="6827838" cy="1143000"/>
          </a:xfrm>
        </p:spPr>
        <p:txBody>
          <a:bodyPr/>
          <a:lstStyle/>
          <a:p>
            <a:r>
              <a:rPr lang="de-DE" altLang="de-DE" b="1"/>
              <a:t>2.5) </a:t>
            </a:r>
            <a:r>
              <a:rPr lang="en-US" b="1"/>
              <a:t>Rel-18 Study/Work: Summary</a:t>
            </a:r>
          </a:p>
        </p:txBody>
      </p:sp>
      <p:graphicFrame>
        <p:nvGraphicFramePr>
          <p:cNvPr id="4" name="Table 3">
            <a:extLst>
              <a:ext uri="{FF2B5EF4-FFF2-40B4-BE49-F238E27FC236}">
                <a16:creationId xmlns:a16="http://schemas.microsoft.com/office/drawing/2014/main" id="{682F27CF-E817-4E1B-B4FE-4DD2B463D9BC}"/>
              </a:ext>
            </a:extLst>
          </p:cNvPr>
          <p:cNvGraphicFramePr>
            <a:graphicFrameLocks noGrp="1"/>
          </p:cNvGraphicFramePr>
          <p:nvPr>
            <p:extLst>
              <p:ext uri="{D42A27DB-BD31-4B8C-83A1-F6EECF244321}">
                <p14:modId xmlns:p14="http://schemas.microsoft.com/office/powerpoint/2010/main" val="3469858258"/>
              </p:ext>
            </p:extLst>
          </p:nvPr>
        </p:nvGraphicFramePr>
        <p:xfrm>
          <a:off x="265176" y="1246836"/>
          <a:ext cx="8389920" cy="4811659"/>
        </p:xfrm>
        <a:graphic>
          <a:graphicData uri="http://schemas.openxmlformats.org/drawingml/2006/table">
            <a:tbl>
              <a:tblPr/>
              <a:tblGrid>
                <a:gridCol w="434504">
                  <a:extLst>
                    <a:ext uri="{9D8B030D-6E8A-4147-A177-3AD203B41FA5}">
                      <a16:colId xmlns:a16="http://schemas.microsoft.com/office/drawing/2014/main" val="3461735876"/>
                    </a:ext>
                  </a:extLst>
                </a:gridCol>
                <a:gridCol w="3846167">
                  <a:extLst>
                    <a:ext uri="{9D8B030D-6E8A-4147-A177-3AD203B41FA5}">
                      <a16:colId xmlns:a16="http://schemas.microsoft.com/office/drawing/2014/main" val="3321141895"/>
                    </a:ext>
                  </a:extLst>
                </a:gridCol>
                <a:gridCol w="887047">
                  <a:extLst>
                    <a:ext uri="{9D8B030D-6E8A-4147-A177-3AD203B41FA5}">
                      <a16:colId xmlns:a16="http://schemas.microsoft.com/office/drawing/2014/main" val="512443004"/>
                    </a:ext>
                  </a:extLst>
                </a:gridCol>
                <a:gridCol w="550581">
                  <a:extLst>
                    <a:ext uri="{9D8B030D-6E8A-4147-A177-3AD203B41FA5}">
                      <a16:colId xmlns:a16="http://schemas.microsoft.com/office/drawing/2014/main" val="420455859"/>
                    </a:ext>
                  </a:extLst>
                </a:gridCol>
                <a:gridCol w="550581">
                  <a:extLst>
                    <a:ext uri="{9D8B030D-6E8A-4147-A177-3AD203B41FA5}">
                      <a16:colId xmlns:a16="http://schemas.microsoft.com/office/drawing/2014/main" val="1392015890"/>
                    </a:ext>
                  </a:extLst>
                </a:gridCol>
                <a:gridCol w="604110">
                  <a:extLst>
                    <a:ext uri="{9D8B030D-6E8A-4147-A177-3AD203B41FA5}">
                      <a16:colId xmlns:a16="http://schemas.microsoft.com/office/drawing/2014/main" val="808614549"/>
                    </a:ext>
                  </a:extLst>
                </a:gridCol>
                <a:gridCol w="870409">
                  <a:extLst>
                    <a:ext uri="{9D8B030D-6E8A-4147-A177-3AD203B41FA5}">
                      <a16:colId xmlns:a16="http://schemas.microsoft.com/office/drawing/2014/main" val="1659287878"/>
                    </a:ext>
                  </a:extLst>
                </a:gridCol>
                <a:gridCol w="646521">
                  <a:extLst>
                    <a:ext uri="{9D8B030D-6E8A-4147-A177-3AD203B41FA5}">
                      <a16:colId xmlns:a16="http://schemas.microsoft.com/office/drawing/2014/main" val="1320691617"/>
                    </a:ext>
                  </a:extLst>
                </a:gridCol>
              </a:tblGrid>
              <a:tr h="75089">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UID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Name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Acronym</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SID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WID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WID Target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marL="0" marR="0" lvl="0" indent="0" algn="l" defTabSz="1219133" rtl="0" eaLnBrk="1" fontAlgn="t" latinLnBrk="0" hangingPunct="1">
                        <a:lnSpc>
                          <a:spcPct val="100000"/>
                        </a:lnSpc>
                        <a:spcBef>
                          <a:spcPts val="600"/>
                        </a:spcBef>
                        <a:spcAft>
                          <a:spcPts val="600"/>
                        </a:spcAft>
                        <a:buClrTx/>
                        <a:buSzTx/>
                        <a:buFontTx/>
                        <a:buNone/>
                        <a:tabLst/>
                        <a:defRPr/>
                      </a:pPr>
                      <a:r>
                        <a:rPr lang="en-US" sz="800" b="1" i="0" u="none" strike="noStrike" kern="1200" dirty="0">
                          <a:solidFill>
                            <a:schemeClr val="tx1"/>
                          </a:solidFill>
                          <a:effectLst/>
                          <a:latin typeface="Arial" panose="020B0604020202020204" pitchFamily="34" charset="0"/>
                          <a:ea typeface="+mn-ea"/>
                          <a:cs typeface="+mn-cs"/>
                        </a:rPr>
                        <a:t>AT SA#98-e (study/work)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marL="0" marR="0" lvl="0" indent="0" algn="l" defTabSz="1219133" rtl="0" eaLnBrk="1" fontAlgn="t" latinLnBrk="0" hangingPunct="1">
                        <a:lnSpc>
                          <a:spcPct val="100000"/>
                        </a:lnSpc>
                        <a:spcBef>
                          <a:spcPts val="600"/>
                        </a:spcBef>
                        <a:spcAft>
                          <a:spcPts val="600"/>
                        </a:spcAft>
                        <a:buClrTx/>
                        <a:buSzTx/>
                        <a:buFontTx/>
                        <a:buNone/>
                        <a:tabLst/>
                        <a:defRPr/>
                      </a:pPr>
                      <a:r>
                        <a:rPr lang="en-US" sz="800" b="1" i="0" u="none" strike="noStrike" kern="1200">
                          <a:solidFill>
                            <a:srgbClr val="FF0000"/>
                          </a:solidFill>
                          <a:effectLst/>
                          <a:latin typeface="Arial" panose="020B0604020202020204" pitchFamily="34" charset="0"/>
                          <a:ea typeface="+mn-ea"/>
                          <a:cs typeface="+mn-cs"/>
                        </a:rPr>
                        <a:t>AT SA#99 (study/work)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extLst>
                  <a:ext uri="{0D108BD9-81ED-4DB2-BD59-A6C34878D82A}">
                    <a16:rowId xmlns:a16="http://schemas.microsoft.com/office/drawing/2014/main" val="3615389758"/>
                  </a:ext>
                </a:extLst>
              </a:tr>
              <a:tr h="154387">
                <a:tc>
                  <a:txBody>
                    <a:bodyPr/>
                    <a:lstStyle/>
                    <a:p>
                      <a:pPr algn="l" fontAlgn="t"/>
                      <a:r>
                        <a:rPr lang="en-US" sz="800" b="0" i="0" u="none" strike="noStrike">
                          <a:solidFill>
                            <a:srgbClr val="000000"/>
                          </a:solidFill>
                          <a:effectLst/>
                          <a:latin typeface="Arial" panose="020B0604020202020204" pitchFamily="34" charset="0"/>
                        </a:rPr>
                        <a:t>940060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Support of Satellite Backhauling in 5GS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 action="ppaction://hlinksldjump"/>
                        </a:rPr>
                        <a:t>FS_5GSATB</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
                        </a:rPr>
                        <a:t>SP-211639</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SP-220808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100% / 30%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rgbClr val="FF0000"/>
                          </a:solidFill>
                          <a:effectLst/>
                          <a:latin typeface="Arial" panose="020B0604020202020204" pitchFamily="34" charset="0"/>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889026805"/>
                  </a:ext>
                </a:extLst>
              </a:tr>
              <a:tr h="203450">
                <a:tc>
                  <a:txBody>
                    <a:bodyPr/>
                    <a:lstStyle/>
                    <a:p>
                      <a:pPr algn="l" fontAlgn="t"/>
                      <a:r>
                        <a:rPr lang="en-US" sz="800" b="0" i="0" u="none" strike="noStrike" dirty="0">
                          <a:solidFill>
                            <a:srgbClr val="000000"/>
                          </a:solidFill>
                          <a:effectLst/>
                          <a:latin typeface="Arial" panose="020B0604020202020204" pitchFamily="34" charset="0"/>
                        </a:rPr>
                        <a:t>940074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5GC enhancement for satellite access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 action="ppaction://hlinksldjump"/>
                        </a:rPr>
                        <a:t>FS_5GSAT_Ph2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
                        </a:rPr>
                        <a:t>SP-211651</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100%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52704253"/>
                  </a:ext>
                </a:extLst>
              </a:tr>
              <a:tr h="154387">
                <a:tc>
                  <a:txBody>
                    <a:bodyPr/>
                    <a:lstStyle/>
                    <a:p>
                      <a:pPr algn="l" fontAlgn="t"/>
                      <a:r>
                        <a:rPr lang="en-US" sz="800" b="0" i="0" u="none" strike="noStrike">
                          <a:solidFill>
                            <a:srgbClr val="000000"/>
                          </a:solidFill>
                          <a:effectLst/>
                          <a:latin typeface="Arial" panose="020B0604020202020204" pitchFamily="34" charset="0"/>
                        </a:rPr>
                        <a:t>940065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Personal IoT Networks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6" action="ppaction://hlinksldjump"/>
                        </a:rPr>
                        <a:t>FS_PIN</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7"/>
                        </a:rPr>
                        <a:t>SP-211643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95%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933811834"/>
                  </a:ext>
                </a:extLst>
              </a:tr>
              <a:tr h="154387">
                <a:tc>
                  <a:txBody>
                    <a:bodyPr/>
                    <a:lstStyle/>
                    <a:p>
                      <a:pPr algn="l" fontAlgn="t"/>
                      <a:r>
                        <a:rPr lang="en-US" sz="800" b="0" i="0" u="none" strike="noStrike">
                          <a:solidFill>
                            <a:srgbClr val="000000"/>
                          </a:solidFill>
                          <a:effectLst/>
                          <a:latin typeface="Arial" panose="020B0604020202020204" pitchFamily="34" charset="0"/>
                        </a:rPr>
                        <a:t>940051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Phase 2 of UAS, UAV and UAM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8" action="ppaction://hlinksldjump"/>
                        </a:rPr>
                        <a:t>FS_UAS_Ph2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9"/>
                        </a:rPr>
                        <a:t>SP-211632</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98%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56731369"/>
                  </a:ext>
                </a:extLst>
              </a:tr>
              <a:tr h="154387">
                <a:tc>
                  <a:txBody>
                    <a:bodyPr/>
                    <a:lstStyle/>
                    <a:p>
                      <a:pPr algn="l" fontAlgn="t"/>
                      <a:r>
                        <a:rPr lang="en-US" sz="800" b="0" i="0" u="none" strike="noStrike">
                          <a:solidFill>
                            <a:srgbClr val="000000"/>
                          </a:solidFill>
                          <a:effectLst/>
                          <a:latin typeface="Arial" panose="020B0604020202020204" pitchFamily="34" charset="0"/>
                        </a:rPr>
                        <a:t>940069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Ranging based services and </a:t>
                      </a:r>
                      <a:r>
                        <a:rPr lang="en-US" sz="800" b="0" i="0" u="none" strike="noStrike" kern="1200" dirty="0" err="1">
                          <a:solidFill>
                            <a:srgbClr val="000000"/>
                          </a:solidFill>
                          <a:effectLst/>
                          <a:latin typeface="Arial" panose="020B0604020202020204" pitchFamily="34" charset="0"/>
                          <a:ea typeface="+mn-ea"/>
                          <a:cs typeface="+mn-cs"/>
                        </a:rPr>
                        <a:t>sidelink</a:t>
                      </a:r>
                      <a:r>
                        <a:rPr lang="en-US" sz="800" b="0" i="0" u="none" strike="noStrike" kern="1200" dirty="0">
                          <a:solidFill>
                            <a:srgbClr val="000000"/>
                          </a:solidFill>
                          <a:effectLst/>
                          <a:latin typeface="Arial" panose="020B0604020202020204" pitchFamily="34" charset="0"/>
                          <a:ea typeface="+mn-ea"/>
                          <a:cs typeface="+mn-cs"/>
                        </a:rPr>
                        <a:t> positioning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0" action="ppaction://hlinksldjump"/>
                        </a:rPr>
                        <a:t>FS_Ranging_SL</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11"/>
                        </a:rPr>
                        <a:t>SP-211647</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85%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47270011"/>
                  </a:ext>
                </a:extLst>
              </a:tr>
              <a:tr h="154387">
                <a:tc>
                  <a:txBody>
                    <a:bodyPr/>
                    <a:lstStyle/>
                    <a:p>
                      <a:pPr algn="l" fontAlgn="t"/>
                      <a:r>
                        <a:rPr lang="en-US" sz="800" b="0" i="0" u="none" strike="noStrike">
                          <a:solidFill>
                            <a:srgbClr val="000000"/>
                          </a:solidFill>
                          <a:effectLst/>
                          <a:latin typeface="Arial" panose="020B0604020202020204" pitchFamily="34" charset="0"/>
                        </a:rPr>
                        <a:t>940058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Enhancement to the 5GC </a:t>
                      </a:r>
                      <a:r>
                        <a:rPr lang="en-US" sz="800" b="0" i="0" u="none" strike="noStrike" kern="1200" dirty="0" err="1">
                          <a:solidFill>
                            <a:srgbClr val="000000"/>
                          </a:solidFill>
                          <a:effectLst/>
                          <a:latin typeface="Arial" panose="020B0604020202020204" pitchFamily="34" charset="0"/>
                          <a:ea typeface="+mn-ea"/>
                          <a:cs typeface="+mn-cs"/>
                        </a:rPr>
                        <a:t>LoCation</a:t>
                      </a:r>
                      <a:r>
                        <a:rPr lang="en-US" sz="800" b="0" i="0" u="none" strike="noStrike" kern="1200" dirty="0">
                          <a:solidFill>
                            <a:srgbClr val="000000"/>
                          </a:solidFill>
                          <a:effectLst/>
                          <a:latin typeface="Arial" panose="020B0604020202020204" pitchFamily="34" charset="0"/>
                          <a:ea typeface="+mn-ea"/>
                          <a:cs typeface="+mn-cs"/>
                        </a:rPr>
                        <a:t> Services-Phase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2" action="ppaction://hlinksldjump"/>
                        </a:rPr>
                        <a:t>FS_eLCS_Ph3</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13"/>
                        </a:rPr>
                        <a:t>SP-220069</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SP-221338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30%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598287845"/>
                  </a:ext>
                </a:extLst>
              </a:tr>
              <a:tr h="154387">
                <a:tc>
                  <a:txBody>
                    <a:bodyPr/>
                    <a:lstStyle/>
                    <a:p>
                      <a:pPr algn="l" fontAlgn="t"/>
                      <a:r>
                        <a:rPr lang="en-US" sz="800" b="0" i="0" u="none" strike="noStrike">
                          <a:solidFill>
                            <a:srgbClr val="000000"/>
                          </a:solidFill>
                          <a:effectLst/>
                          <a:latin typeface="Arial" panose="020B0604020202020204" pitchFamily="34" charset="0"/>
                        </a:rPr>
                        <a:t>940077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Stage 2 for Proximity based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4" action="ppaction://hlinksldjump"/>
                        </a:rPr>
                        <a:t>FS_5G_ProSe_Ph2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15"/>
                        </a:rPr>
                        <a:t>SP-211653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SP-220806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227140013"/>
                  </a:ext>
                </a:extLst>
              </a:tr>
              <a:tr h="154387">
                <a:tc>
                  <a:txBody>
                    <a:bodyPr/>
                    <a:lstStyle/>
                    <a:p>
                      <a:pPr algn="l" fontAlgn="t"/>
                      <a:r>
                        <a:rPr lang="en-US" sz="800" b="0" i="0" u="none" strike="noStrike">
                          <a:solidFill>
                            <a:srgbClr val="000000"/>
                          </a:solidFill>
                          <a:effectLst/>
                          <a:latin typeface="Arial" panose="020B0604020202020204" pitchFamily="34" charset="0"/>
                        </a:rPr>
                        <a:t>940061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generic group management, exposure and communication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6" action="ppaction://hlinksldjump"/>
                        </a:rPr>
                        <a:t>FS_GMEC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17"/>
                        </a:rPr>
                        <a:t>SP-211603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SP-221339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95% / 15%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83788142"/>
                  </a:ext>
                </a:extLst>
              </a:tr>
              <a:tr h="154387">
                <a:tc>
                  <a:txBody>
                    <a:bodyPr/>
                    <a:lstStyle/>
                    <a:p>
                      <a:pPr algn="l" fontAlgn="t"/>
                      <a:r>
                        <a:rPr lang="en-US" sz="800" b="0" i="0" u="none" strike="noStrike">
                          <a:solidFill>
                            <a:srgbClr val="000000"/>
                          </a:solidFill>
                          <a:effectLst/>
                          <a:latin typeface="Arial" panose="020B0604020202020204" pitchFamily="34" charset="0"/>
                        </a:rPr>
                        <a:t>940071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5G System Support for AI/ML-based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8" action="ppaction://hlinksldjump"/>
                        </a:rPr>
                        <a:t>FS_AIMLsys</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19"/>
                        </a:rPr>
                        <a:t>SP-220071</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33355472"/>
                  </a:ext>
                </a:extLst>
              </a:tr>
              <a:tr h="172992">
                <a:tc>
                  <a:txBody>
                    <a:bodyPr/>
                    <a:lstStyle/>
                    <a:p>
                      <a:pPr algn="l" fontAlgn="t"/>
                      <a:r>
                        <a:rPr lang="en-US" sz="800" b="0" i="0" u="none" strike="noStrike">
                          <a:solidFill>
                            <a:srgbClr val="000000"/>
                          </a:solidFill>
                          <a:effectLst/>
                          <a:latin typeface="Arial" panose="020B0604020202020204" pitchFamily="34" charset="0"/>
                        </a:rPr>
                        <a:t>940067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architectural enhancements for 5G multicast-broadcast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20" action="ppaction://hlinksldjump"/>
                        </a:rPr>
                        <a:t>FS_5MBS_Ph2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1"/>
                        </a:rPr>
                        <a:t>SP-220072</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30751266"/>
                  </a:ext>
                </a:extLst>
              </a:tr>
              <a:tr h="154387">
                <a:tc>
                  <a:txBody>
                    <a:bodyPr/>
                    <a:lstStyle/>
                    <a:p>
                      <a:pPr algn="l" fontAlgn="t"/>
                      <a:r>
                        <a:rPr lang="en-US" sz="800" b="0" i="0" u="none" strike="noStrike">
                          <a:solidFill>
                            <a:srgbClr val="000000"/>
                          </a:solidFill>
                          <a:effectLst/>
                          <a:latin typeface="Arial" panose="020B0604020202020204" pitchFamily="34" charset="0"/>
                        </a:rPr>
                        <a:t>940063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Enhancement of Network Slicing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2" action="ppaction://hlinksldjump"/>
                        </a:rPr>
                        <a:t>FS_eNS_Ph3</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3"/>
                        </a:rPr>
                        <a:t>SP-220073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254370574"/>
                  </a:ext>
                </a:extLst>
              </a:tr>
              <a:tr h="154387">
                <a:tc>
                  <a:txBody>
                    <a:bodyPr/>
                    <a:lstStyle/>
                    <a:p>
                      <a:pPr algn="l" fontAlgn="t"/>
                      <a:r>
                        <a:rPr lang="en-US" sz="800" b="0" i="0" u="none" strike="noStrike">
                          <a:solidFill>
                            <a:srgbClr val="000000"/>
                          </a:solidFill>
                          <a:effectLst/>
                          <a:latin typeface="Arial" panose="020B0604020202020204" pitchFamily="34" charset="0"/>
                        </a:rPr>
                        <a:t>940068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architecture enhancement for XR and media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4" action="ppaction://hlinksldjump"/>
                        </a:rPr>
                        <a:t>FS_XRM</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5"/>
                        </a:rPr>
                        <a:t>SP-220705</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974808023"/>
                  </a:ext>
                </a:extLst>
              </a:tr>
              <a:tr h="154387">
                <a:tc>
                  <a:txBody>
                    <a:bodyPr/>
                    <a:lstStyle/>
                    <a:p>
                      <a:pPr algn="l" fontAlgn="t"/>
                      <a:r>
                        <a:rPr lang="en-US" sz="800" b="0" i="0" u="none" strike="noStrike">
                          <a:solidFill>
                            <a:srgbClr val="000000"/>
                          </a:solidFill>
                          <a:effectLst/>
                          <a:latin typeface="Arial" panose="020B0604020202020204" pitchFamily="34" charset="0"/>
                        </a:rPr>
                        <a:t>940056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t>
                      </a:r>
                      <a:r>
                        <a:rPr lang="en-US" sz="800" b="0" i="0" u="none" strike="noStrike" kern="1200" err="1">
                          <a:solidFill>
                            <a:srgbClr val="000000"/>
                          </a:solidFill>
                          <a:effectLst/>
                          <a:latin typeface="Arial" panose="020B0604020202020204" pitchFamily="34" charset="0"/>
                          <a:ea typeface="+mn-ea"/>
                          <a:cs typeface="+mn-cs"/>
                        </a:rPr>
                        <a:t>RedCap</a:t>
                      </a:r>
                      <a:r>
                        <a:rPr lang="en-US" sz="800" b="0" i="0" u="none" strike="noStrike" kern="1200">
                          <a:solidFill>
                            <a:srgbClr val="000000"/>
                          </a:solidFill>
                          <a:effectLst/>
                          <a:latin typeface="Arial" panose="020B0604020202020204" pitchFamily="34" charset="0"/>
                          <a:ea typeface="+mn-ea"/>
                          <a:cs typeface="+mn-cs"/>
                        </a:rPr>
                        <a:t>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6" action="ppaction://hlinksldjump"/>
                        </a:rPr>
                        <a:t>FS_REDCAP_Ph2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27"/>
                        </a:rPr>
                        <a:t>SP-220074</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SP-220803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094293542"/>
                  </a:ext>
                </a:extLst>
              </a:tr>
              <a:tr h="154387">
                <a:tc>
                  <a:txBody>
                    <a:bodyPr/>
                    <a:lstStyle/>
                    <a:p>
                      <a:pPr algn="l" fontAlgn="t"/>
                      <a:r>
                        <a:rPr lang="en-US" sz="800" b="0" i="0" u="none" strike="noStrike">
                          <a:solidFill>
                            <a:srgbClr val="000000"/>
                          </a:solidFill>
                          <a:effectLst/>
                          <a:latin typeface="Arial" panose="020B0604020202020204" pitchFamily="34" charset="0"/>
                        </a:rPr>
                        <a:t>940066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system architecture for next generation real time communication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8" action="ppaction://hlinksldjump"/>
                        </a:rPr>
                        <a:t>FS_NG_RTC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9"/>
                        </a:rPr>
                        <a:t>SP-220288</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SP-220804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85%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19356584"/>
                  </a:ext>
                </a:extLst>
              </a:tr>
              <a:tr h="166901">
                <a:tc>
                  <a:txBody>
                    <a:bodyPr/>
                    <a:lstStyle/>
                    <a:p>
                      <a:pPr algn="l" fontAlgn="t"/>
                      <a:r>
                        <a:rPr lang="en-US" sz="800" b="0" i="0" u="none" strike="noStrike">
                          <a:solidFill>
                            <a:srgbClr val="000000"/>
                          </a:solidFill>
                          <a:effectLst/>
                          <a:latin typeface="Arial" panose="020B0604020202020204" pitchFamily="34" charset="0"/>
                        </a:rPr>
                        <a:t>940070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Access Traffic Steering, Switching and Splitting support in the 5G system architecture;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30" action="ppaction://hlinksldjump"/>
                        </a:rPr>
                        <a:t>FS_ATSSS_Ph3</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31"/>
                        </a:rPr>
                        <a:t>SP-211612</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rPr>
                        <a:t>SP-221334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663883510"/>
                  </a:ext>
                </a:extLst>
              </a:tr>
              <a:tr h="154387">
                <a:tc>
                  <a:txBody>
                    <a:bodyPr/>
                    <a:lstStyle/>
                    <a:p>
                      <a:pPr algn="l" fontAlgn="t"/>
                      <a:r>
                        <a:rPr lang="en-US" sz="800" b="0" i="0" u="none" strike="noStrike">
                          <a:solidFill>
                            <a:srgbClr val="000000"/>
                          </a:solidFill>
                          <a:effectLst/>
                          <a:latin typeface="Arial" panose="020B0604020202020204" pitchFamily="34" charset="0"/>
                        </a:rPr>
                        <a:t>940076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UPF enhancement for Exposure And SBA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32" action="ppaction://hlinksldjump"/>
                        </a:rPr>
                        <a:t>FS_UPEAS</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3"/>
                        </a:rPr>
                        <a:t>SP-220417</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SP-220809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98%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67932827"/>
                  </a:ext>
                </a:extLst>
              </a:tr>
              <a:tr h="154387">
                <a:tc>
                  <a:txBody>
                    <a:bodyPr/>
                    <a:lstStyle/>
                    <a:p>
                      <a:pPr algn="l" fontAlgn="t"/>
                      <a:r>
                        <a:rPr lang="en-US" sz="800" b="0" i="0" u="none" strike="noStrike">
                          <a:solidFill>
                            <a:srgbClr val="000000"/>
                          </a:solidFill>
                          <a:effectLst/>
                          <a:latin typeface="Arial" panose="020B0604020202020204" pitchFamily="34" charset="0"/>
                        </a:rPr>
                        <a:t>940059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Stage 2 of Edge Computing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34" action="ppaction://hlinksldjump"/>
                        </a:rPr>
                        <a:t>FS_EDGE_Ph2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5"/>
                        </a:rPr>
                        <a:t>SP-220352</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SP-221337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33" rtl="0" eaLnBrk="1" fontAlgn="t" latinLnBrk="0" hangingPunct="1">
                        <a:lnSpc>
                          <a:spcPct val="100000"/>
                        </a:lnSpc>
                        <a:spcBef>
                          <a:spcPts val="0"/>
                        </a:spcBef>
                        <a:spcAft>
                          <a:spcPts val="0"/>
                        </a:spcAft>
                        <a:buClrTx/>
                        <a:buSzTx/>
                        <a:buFontTx/>
                        <a:buNone/>
                        <a:tabLst/>
                        <a:defRPr/>
                      </a:pPr>
                      <a:r>
                        <a:rPr lang="en-US" sz="800" b="1" i="0" u="none" strike="noStrike">
                          <a:solidFill>
                            <a:schemeClr val="tx1"/>
                          </a:solidFill>
                          <a:effectLst/>
                          <a:latin typeface="Arial" panose="020B0604020202020204" pitchFamily="34" charset="0"/>
                        </a:rPr>
                        <a:t>100% / 15%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52173809"/>
                  </a:ext>
                </a:extLst>
              </a:tr>
              <a:tr h="154387">
                <a:tc>
                  <a:txBody>
                    <a:bodyPr/>
                    <a:lstStyle/>
                    <a:p>
                      <a:pPr algn="l" fontAlgn="t"/>
                      <a:r>
                        <a:rPr lang="en-US" sz="800" b="0" i="0" u="none" strike="noStrike">
                          <a:solidFill>
                            <a:srgbClr val="000000"/>
                          </a:solidFill>
                          <a:effectLst/>
                          <a:latin typeface="Arial" panose="020B0604020202020204" pitchFamily="34" charset="0"/>
                        </a:rPr>
                        <a:t>940055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5G Timing Resiliency and TSC&amp;URLLC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36" action="ppaction://hlinksldjump"/>
                        </a:rPr>
                        <a:t>FS_5TRS_URLLC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7"/>
                        </a:rPr>
                        <a:t>SP-211634</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98%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679813967"/>
                  </a:ext>
                </a:extLst>
              </a:tr>
              <a:tr h="154387">
                <a:tc>
                  <a:txBody>
                    <a:bodyPr/>
                    <a:lstStyle/>
                    <a:p>
                      <a:pPr algn="l" fontAlgn="t"/>
                      <a:r>
                        <a:rPr lang="en-US" sz="800" b="0" i="0" u="none" strike="noStrike">
                          <a:solidFill>
                            <a:srgbClr val="000000"/>
                          </a:solidFill>
                          <a:effectLst/>
                          <a:latin typeface="Arial" panose="020B0604020202020204" pitchFamily="34" charset="0"/>
                        </a:rPr>
                        <a:t>940057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Architecture Enhancements for Vehicle Mounted Relays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38" action="ppaction://hlinksldjump"/>
                        </a:rPr>
                        <a:t>FS_VMR</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9"/>
                        </a:rPr>
                        <a:t>SP-211636</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SP-221328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100%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40%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75154947"/>
                  </a:ext>
                </a:extLst>
              </a:tr>
              <a:tr h="154387">
                <a:tc>
                  <a:txBody>
                    <a:bodyPr/>
                    <a:lstStyle/>
                    <a:p>
                      <a:pPr algn="l" fontAlgn="t"/>
                      <a:r>
                        <a:rPr lang="en-US" sz="800" b="0" i="0" u="none" strike="noStrike">
                          <a:solidFill>
                            <a:srgbClr val="000000"/>
                          </a:solidFill>
                          <a:effectLst/>
                          <a:latin typeface="Arial" panose="020B0604020202020204" pitchFamily="34" charset="0"/>
                        </a:rPr>
                        <a:t>840085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enhancement of support for 5WWC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0" action="ppaction://hlinksldjump"/>
                        </a:rPr>
                        <a:t>FS_5WWC_Ph2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41"/>
                        </a:rPr>
                        <a:t>SP-220419</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90% / 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45%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59139160"/>
                  </a:ext>
                </a:extLst>
              </a:tr>
              <a:tr h="154387">
                <a:tc>
                  <a:txBody>
                    <a:bodyPr/>
                    <a:lstStyle/>
                    <a:p>
                      <a:pPr algn="l" fontAlgn="t"/>
                      <a:r>
                        <a:rPr lang="en-US" sz="800" b="0" i="0" u="none" strike="noStrike">
                          <a:solidFill>
                            <a:srgbClr val="000000"/>
                          </a:solidFill>
                          <a:effectLst/>
                          <a:latin typeface="Arial" panose="020B0604020202020204" pitchFamily="34" charset="0"/>
                        </a:rPr>
                        <a:t>940053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Stage 2 of MPS_WLAN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2" action="ppaction://hlinksldjump"/>
                        </a:rPr>
                        <a:t>MPS_WLAN</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sng" strike="noStrike">
                          <a:solidFill>
                            <a:srgbClr val="0563C1"/>
                          </a:solidFill>
                          <a:effectLst/>
                          <a:latin typeface="Calibri" panose="020F0502020204030204" pitchFamily="34" charset="0"/>
                          <a:hlinkClick r:id="rId43"/>
                        </a:rPr>
                        <a:t>SP-211595</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3/12/2023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NA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NA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981387203"/>
                  </a:ext>
                </a:extLst>
              </a:tr>
              <a:tr h="154387">
                <a:tc>
                  <a:txBody>
                    <a:bodyPr/>
                    <a:lstStyle/>
                    <a:p>
                      <a:pPr algn="l" fontAlgn="t"/>
                      <a:r>
                        <a:rPr lang="en-US" sz="800" b="0" i="0" u="none" strike="noStrike">
                          <a:solidFill>
                            <a:srgbClr val="000000"/>
                          </a:solidFill>
                          <a:effectLst/>
                          <a:latin typeface="Arial" panose="020B0604020202020204" pitchFamily="34" charset="0"/>
                        </a:rPr>
                        <a:t>940064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5G AM Policy</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4" action="ppaction://hlinksldjump"/>
                        </a:rPr>
                        <a:t>FS_AMP</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45"/>
                        </a:rPr>
                        <a:t>SP-220647</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SP-221335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47959857"/>
                  </a:ext>
                </a:extLst>
              </a:tr>
              <a:tr h="58008">
                <a:tc>
                  <a:txBody>
                    <a:bodyPr/>
                    <a:lstStyle/>
                    <a:p>
                      <a:pPr algn="l" fontAlgn="t"/>
                      <a:r>
                        <a:rPr lang="en-US" sz="800" b="0" i="0" u="none" strike="noStrike">
                          <a:solidFill>
                            <a:srgbClr val="000000"/>
                          </a:solidFill>
                          <a:effectLst/>
                          <a:latin typeface="Arial" panose="020B0604020202020204" pitchFamily="34" charset="0"/>
                        </a:rPr>
                        <a:t>940073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Enablers for Network Automation for 5G -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6" action="ppaction://hlinksldjump"/>
                        </a:rPr>
                        <a:t>FS_eNA_Ph3</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47"/>
                        </a:rPr>
                        <a:t>SP-220678</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25%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25662543"/>
                  </a:ext>
                </a:extLst>
              </a:tr>
              <a:tr h="154387">
                <a:tc>
                  <a:txBody>
                    <a:bodyPr/>
                    <a:lstStyle/>
                    <a:p>
                      <a:pPr algn="l" fontAlgn="t"/>
                      <a:r>
                        <a:rPr lang="en-US" sz="800" b="0" i="0" u="none" strike="noStrike">
                          <a:solidFill>
                            <a:srgbClr val="000000"/>
                          </a:solidFill>
                          <a:effectLst/>
                          <a:latin typeface="Arial" panose="020B0604020202020204" pitchFamily="34" charset="0"/>
                        </a:rPr>
                        <a:t>940075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enhanced support of Non-Public Networks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8" action="ppaction://hlinksldjump"/>
                        </a:rPr>
                        <a:t>FS_eNPN_Ph2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49"/>
                        </a:rPr>
                        <a:t>SP-220418</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98%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6141414"/>
                  </a:ext>
                </a:extLst>
              </a:tr>
              <a:tr h="154387">
                <a:tc>
                  <a:txBody>
                    <a:bodyPr/>
                    <a:lstStyle/>
                    <a:p>
                      <a:pPr algn="l" fontAlgn="t"/>
                      <a:r>
                        <a:rPr lang="en-US" sz="800" b="0" i="0" u="none" strike="noStrike">
                          <a:solidFill>
                            <a:srgbClr val="000000"/>
                          </a:solidFill>
                          <a:effectLst/>
                          <a:latin typeface="Arial" panose="020B0604020202020204" pitchFamily="34" charset="0"/>
                        </a:rPr>
                        <a:t>840020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enhancement of 5G UE Policy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0" action="ppaction://hlinksldjump"/>
                        </a:rPr>
                        <a:t>FS</a:t>
                      </a:r>
                      <a:r>
                        <a:rPr lang="en-US" sz="800" b="0" i="0" u="none" strike="noStrike">
                          <a:solidFill>
                            <a:srgbClr val="000000"/>
                          </a:solidFill>
                          <a:effectLst/>
                          <a:latin typeface="Arial" panose="020B0604020202020204" pitchFamily="34" charset="0"/>
                        </a:rPr>
                        <a:t>_</a:t>
                      </a:r>
                      <a:r>
                        <a:rPr lang="en-US" sz="800" b="0" i="0" u="none" strike="noStrike">
                          <a:solidFill>
                            <a:srgbClr val="000000"/>
                          </a:solidFill>
                          <a:effectLst/>
                          <a:latin typeface="Arial" panose="020B0604020202020204" pitchFamily="34" charset="0"/>
                          <a:hlinkClick r:id="rId50" action="ppaction://hlinksldjump"/>
                        </a:rPr>
                        <a:t>eUEPO</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1"/>
                        </a:rPr>
                        <a:t>SP-211649</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SP-221342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12/12/2022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95%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1199342"/>
                  </a:ext>
                </a:extLst>
              </a:tr>
              <a:tr h="154387">
                <a:tc>
                  <a:txBody>
                    <a:bodyPr/>
                    <a:lstStyle/>
                    <a:p>
                      <a:pPr algn="l" fontAlgn="t"/>
                      <a:r>
                        <a:rPr lang="en-US" sz="800" b="0" i="0" u="none" strike="noStrike">
                          <a:solidFill>
                            <a:srgbClr val="000000"/>
                          </a:solidFill>
                          <a:effectLst/>
                          <a:latin typeface="Arial" panose="020B0604020202020204" pitchFamily="34" charset="0"/>
                        </a:rPr>
                        <a:t>940052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System Enabler for Service Function Chaining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2" action="ppaction://hlinksldjump"/>
                        </a:rPr>
                        <a:t>FS_SFC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3"/>
                        </a:rPr>
                        <a:t>SP-220415</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SP-220336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chemeClr val="tx1"/>
                          </a:solidFill>
                          <a:effectLst/>
                          <a:latin typeface="Arial" panose="020B0604020202020204" pitchFamily="34" charset="0"/>
                        </a:rPr>
                        <a:t>100%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183699650"/>
                  </a:ext>
                </a:extLst>
              </a:tr>
              <a:tr h="154387">
                <a:tc>
                  <a:txBody>
                    <a:bodyPr/>
                    <a:lstStyle/>
                    <a:p>
                      <a:pPr algn="l" fontAlgn="t"/>
                      <a:r>
                        <a:rPr lang="en-US" sz="800" b="0" i="0" u="none" strike="noStrike">
                          <a:solidFill>
                            <a:srgbClr val="000000"/>
                          </a:solidFill>
                          <a:effectLst/>
                          <a:latin typeface="Arial" panose="020B0604020202020204" pitchFamily="34" charset="0"/>
                        </a:rPr>
                        <a:t>940054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Extensions to the TSC Framework to support </a:t>
                      </a:r>
                      <a:r>
                        <a:rPr lang="en-US" sz="800" b="0" i="0" u="none" strike="noStrike" kern="1200" err="1">
                          <a:solidFill>
                            <a:srgbClr val="000000"/>
                          </a:solidFill>
                          <a:effectLst/>
                          <a:latin typeface="Arial" panose="020B0604020202020204" pitchFamily="34" charset="0"/>
                          <a:ea typeface="+mn-ea"/>
                          <a:cs typeface="+mn-cs"/>
                        </a:rPr>
                        <a:t>DetNet</a:t>
                      </a:r>
                      <a:r>
                        <a:rPr lang="en-US" sz="800" b="0" i="0" u="none" strike="noStrike" kern="1200">
                          <a:solidFill>
                            <a:srgbClr val="000000"/>
                          </a:solidFill>
                          <a:effectLst/>
                          <a:latin typeface="Arial" panose="020B0604020202020204" pitchFamily="34" charset="0"/>
                          <a:ea typeface="+mn-ea"/>
                          <a:cs typeface="+mn-cs"/>
                        </a:rPr>
                        <a: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4" action="ppaction://hlinksldjump"/>
                        </a:rPr>
                        <a:t>FS_DetNet</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5"/>
                        </a:rPr>
                        <a:t>SP-211633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SP-220801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90% / 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 / 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772095026"/>
                  </a:ext>
                </a:extLst>
              </a:tr>
              <a:tr h="154387">
                <a:tc>
                  <a:txBody>
                    <a:bodyPr/>
                    <a:lstStyle/>
                    <a:p>
                      <a:pPr algn="l" fontAlgn="t"/>
                      <a:r>
                        <a:rPr lang="en-US" sz="800" b="0" i="0" u="none" strike="noStrike" dirty="0">
                          <a:solidFill>
                            <a:srgbClr val="000000"/>
                          </a:solidFill>
                          <a:effectLst/>
                          <a:latin typeface="Arial" panose="020B0604020202020204" pitchFamily="34" charset="0"/>
                        </a:rPr>
                        <a:t>940079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Seamless UE context recovery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6" action="ppaction://hlinksldjump"/>
                        </a:rPr>
                        <a:t>FS_SUECR</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7"/>
                        </a:rPr>
                        <a:t>SP-211654</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rPr>
                        <a:t>SP-220810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rPr>
                        <a:t>9/12/2022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chemeClr val="tx1"/>
                          </a:solidFill>
                          <a:effectLst/>
                          <a:latin typeface="Arial" panose="020B0604020202020204" pitchFamily="34" charset="0"/>
                        </a:rPr>
                        <a:t>100% /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0000"/>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210632492"/>
                  </a:ext>
                </a:extLst>
              </a:tr>
            </a:tbl>
          </a:graphicData>
        </a:graphic>
      </p:graphicFrame>
    </p:spTree>
    <p:extLst>
      <p:ext uri="{BB962C8B-B14F-4D97-AF65-F5344CB8AC3E}">
        <p14:creationId xmlns:p14="http://schemas.microsoft.com/office/powerpoint/2010/main" val="320480257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400" dirty="0"/>
              <a:t> </a:t>
            </a:r>
            <a:r>
              <a:rPr lang="de-DE" altLang="de-DE" dirty="0">
                <a:latin typeface="Arial" panose="020B0604020202020204" pitchFamily="34" charset="0"/>
                <a:cs typeface="Arial" panose="020B0604020202020204" pitchFamily="34" charset="0"/>
              </a:rPr>
              <a:t>SA2 meetings held since SA#98-e</a:t>
            </a:r>
          </a:p>
          <a:p>
            <a:pPr lvl="1" eaLnBrk="1" hangingPunct="1">
              <a:defRPr/>
            </a:pPr>
            <a:r>
              <a:rPr lang="en-US" altLang="ko-KR" sz="1800" dirty="0">
                <a:latin typeface="Arial" panose="020B0604020202020204" pitchFamily="34" charset="0"/>
                <a:cs typeface="Arial" panose="020B0604020202020204" pitchFamily="34" charset="0"/>
              </a:rPr>
              <a:t>SA2#154-AH-E : 16 Jan – 20 Jan 2023, E-meeting</a:t>
            </a:r>
          </a:p>
          <a:p>
            <a:pPr lvl="1" eaLnBrk="1" hangingPunct="1">
              <a:defRPr/>
            </a:pPr>
            <a:r>
              <a:rPr lang="en-US" altLang="ko-KR" sz="1800" dirty="0">
                <a:latin typeface="Arial" panose="020B0604020202020204" pitchFamily="34" charset="0"/>
                <a:cs typeface="Arial" panose="020B0604020202020204" pitchFamily="34" charset="0"/>
              </a:rPr>
              <a:t>SA2#155	        :  20 Feb – 24 Feb 2023, Athens, GR</a:t>
            </a:r>
          </a:p>
          <a:p>
            <a:pPr lvl="1" eaLnBrk="1" hangingPunct="1">
              <a:defRPr/>
            </a:pPr>
            <a:endParaRPr lang="en-GB" altLang="ko-KR" sz="2000" dirty="0">
              <a:solidFill>
                <a:srgbClr val="FF0000"/>
              </a:solidFill>
              <a:latin typeface="Arial" panose="020B0604020202020204" pitchFamily="34" charset="0"/>
              <a:cs typeface="Arial" panose="020B0604020202020204" pitchFamily="34" charset="0"/>
            </a:endParaRPr>
          </a:p>
          <a:p>
            <a:pPr eaLnBrk="1" hangingPunct="1">
              <a:defRPr/>
            </a:pPr>
            <a:r>
              <a:rPr lang="en-GB" altLang="de-DE" dirty="0">
                <a:latin typeface="Arial" panose="020B0604020202020204" pitchFamily="34" charset="0"/>
                <a:cs typeface="Arial" panose="020B0604020202020204" pitchFamily="34" charset="0"/>
              </a:rPr>
              <a:t> Future SA2 meetings</a:t>
            </a:r>
          </a:p>
          <a:p>
            <a:pPr lvl="1" eaLnBrk="1" hangingPunct="1">
              <a:defRPr/>
            </a:pPr>
            <a:r>
              <a:rPr lang="en-GB" altLang="ko-KR" sz="1800" dirty="0">
                <a:latin typeface="Arial" panose="020B0604020202020204" pitchFamily="34" charset="0"/>
                <a:cs typeface="Arial" panose="020B0604020202020204" pitchFamily="34" charset="0"/>
              </a:rPr>
              <a:t>SA2#156E : 17 April – 21 April 2023, E-meeting</a:t>
            </a:r>
          </a:p>
          <a:p>
            <a:pPr lvl="1" eaLnBrk="1" hangingPunct="1">
              <a:defRPr/>
            </a:pPr>
            <a:r>
              <a:rPr lang="en-GB" altLang="ko-KR" sz="1800" dirty="0">
                <a:latin typeface="Arial" panose="020B0604020202020204" pitchFamily="34" charset="0"/>
                <a:cs typeface="Arial" panose="020B0604020202020204" pitchFamily="34" charset="0"/>
              </a:rPr>
              <a:t>SA2#157	 : 22 May – 26 May 2023, Berlin, Germany</a:t>
            </a:r>
          </a:p>
          <a:p>
            <a:pPr marL="457200" lvl="1" indent="0" eaLnBrk="1" hangingPunct="1">
              <a:buNone/>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93759" y="2800350"/>
            <a:ext cx="8554481" cy="340092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altLang="de-DE" sz="1400" b="1" dirty="0"/>
              <a:t>WID</a:t>
            </a:r>
            <a:r>
              <a:rPr lang="en-US" altLang="de-DE" sz="1400" dirty="0"/>
              <a:t>: 8 CRs were agreed.  </a:t>
            </a:r>
          </a:p>
          <a:p>
            <a:pPr lvl="1">
              <a:spcBef>
                <a:spcPts val="0"/>
              </a:spcBef>
              <a:spcAft>
                <a:spcPts val="0"/>
              </a:spcAft>
            </a:pPr>
            <a:r>
              <a:rPr lang="en-US" altLang="de-DE" sz="1400" dirty="0"/>
              <a:t>Revised WID (SP-230111) sent for approval </a:t>
            </a:r>
            <a:r>
              <a:rPr lang="en-US" altLang="zh-CN" sz="1400" kern="0" dirty="0"/>
              <a:t>to SA#99 </a:t>
            </a:r>
            <a:r>
              <a:rPr lang="en-US" altLang="de-DE" sz="1400" dirty="0"/>
              <a:t>.</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dirty="0">
                <a:ea typeface="+mn-ea"/>
                <a:cs typeface="+mn-cs"/>
              </a:rPr>
              <a:t>RAN </a:t>
            </a:r>
            <a:r>
              <a:rPr lang="en-US" sz="1400" dirty="0"/>
              <a:t>impacts</a:t>
            </a:r>
            <a:r>
              <a:rPr lang="en-US" sz="1800" b="1" dirty="0">
                <a:ea typeface="+mn-ea"/>
                <a:cs typeface="+mn-cs"/>
              </a:rPr>
              <a:t> and dependencies:</a:t>
            </a:r>
            <a:endParaRPr lang="de-DE" sz="1800" b="1" dirty="0">
              <a:ea typeface="+mn-ea"/>
              <a:cs typeface="+mn-cs"/>
            </a:endParaRPr>
          </a:p>
          <a:p>
            <a:pPr lvl="1">
              <a:spcBef>
                <a:spcPts val="0"/>
              </a:spcBef>
              <a:spcAft>
                <a:spcPts val="300"/>
              </a:spcAft>
            </a:pPr>
            <a:r>
              <a:rPr lang="en-US" sz="140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419747763"/>
              </p:ext>
            </p:extLst>
          </p:nvPr>
        </p:nvGraphicFramePr>
        <p:xfrm>
          <a:off x="138173" y="1312782"/>
          <a:ext cx="8810067" cy="1108250"/>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407">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6456">
                <a:tc>
                  <a:txBody>
                    <a:bodyPr/>
                    <a:lstStyle/>
                    <a:p>
                      <a:r>
                        <a:rPr lang="en-US" sz="1200" b="1" kern="1200">
                          <a:solidFill>
                            <a:schemeClr val="lt1"/>
                          </a:solidFill>
                          <a:effectLst/>
                          <a:latin typeface="+mn-lt"/>
                          <a:ea typeface="+mn-ea"/>
                          <a:cs typeface="+mn-cs"/>
                        </a:rPr>
                        <a:t>FS_5GSATB</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j-lt"/>
                          <a:ea typeface="+mn-ea"/>
                          <a:cs typeface="+mn-cs"/>
                        </a:rPr>
                        <a:t>Study on Support of Satellite Backhauling in 5GS</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100%-&gt;100%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6456">
                <a:tc>
                  <a:txBody>
                    <a:bodyPr/>
                    <a:lstStyle/>
                    <a:p>
                      <a:r>
                        <a:rPr lang="en-US" sz="1200" b="1" kern="1200">
                          <a:solidFill>
                            <a:schemeClr val="lt1"/>
                          </a:solidFill>
                          <a:effectLst/>
                          <a:latin typeface="+mn-lt"/>
                          <a:ea typeface="+mn-ea"/>
                          <a:cs typeface="+mn-cs"/>
                        </a:rPr>
                        <a:t>5GSATB</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j-lt"/>
                          <a:ea typeface="+mn-ea"/>
                          <a:cs typeface="+mn-cs"/>
                        </a:rPr>
                        <a:t>5G System with Satellite Backhaul</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30% -&gt; 65</a:t>
                      </a:r>
                      <a:r>
                        <a:rPr lang="en-US" altLang="zh-CN" sz="1200" b="1" kern="1200">
                          <a:solidFill>
                            <a:srgbClr val="7030A0"/>
                          </a:solidFill>
                          <a:latin typeface="+mn-lt"/>
                          <a:ea typeface="+mn-ea"/>
                          <a:cs typeface="+mn-cs"/>
                        </a:rPr>
                        <a:t>% </a:t>
                      </a:r>
                      <a:endParaRPr lang="en-US" sz="1200" b="1" kern="1200">
                        <a:solidFill>
                          <a:srgbClr val="FF000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SP-220808</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36167852"/>
                  </a:ext>
                </a:extLst>
              </a:tr>
            </a:tbl>
          </a:graphicData>
        </a:graphic>
      </p:graphicFrame>
    </p:spTree>
    <p:extLst>
      <p:ext uri="{BB962C8B-B14F-4D97-AF65-F5344CB8AC3E}">
        <p14:creationId xmlns:p14="http://schemas.microsoft.com/office/powerpoint/2010/main" val="27347884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00350"/>
            <a:ext cx="8554481" cy="341997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lnSpc>
                <a:spcPct val="120000"/>
              </a:lnSpc>
              <a:spcBef>
                <a:spcPts val="0"/>
              </a:spcBef>
              <a:spcAft>
                <a:spcPts val="0"/>
              </a:spcAft>
            </a:pPr>
            <a:r>
              <a:rPr lang="de-DE" altLang="de-DE" sz="1400" dirty="0"/>
              <a:t>Total of  8</a:t>
            </a:r>
            <a:r>
              <a:rPr lang="de-DE" altLang="de-DE" sz="1400" b="1" dirty="0">
                <a:solidFill>
                  <a:srgbClr val="FF0000"/>
                </a:solidFill>
              </a:rPr>
              <a:t> </a:t>
            </a:r>
            <a:r>
              <a:rPr lang="de-DE" altLang="de-DE" sz="1400" dirty="0"/>
              <a:t>normative CRs were agreed.</a:t>
            </a:r>
          </a:p>
          <a:p>
            <a:pPr lvl="1">
              <a:lnSpc>
                <a:spcPct val="120000"/>
              </a:lnSpc>
              <a:spcBef>
                <a:spcPts val="0"/>
              </a:spcBef>
              <a:spcAft>
                <a:spcPts val="0"/>
              </a:spcAft>
            </a:pPr>
            <a:r>
              <a:rPr lang="en-US" altLang="de-DE" sz="1400" dirty="0"/>
              <a:t>Total of 1+1.5(additionally requested) + 1 (allocated in Athens) </a:t>
            </a:r>
            <a:r>
              <a:rPr lang="en-US" altLang="zh-CN" sz="1400" dirty="0"/>
              <a:t>TUs</a:t>
            </a:r>
            <a:r>
              <a:rPr lang="en-US" altLang="de-DE" sz="1400" dirty="0"/>
              <a:t> were temporally requested for normative phase in 2023. 2.5 TUs have been used.</a:t>
            </a:r>
          </a:p>
          <a:p>
            <a:pPr lvl="1">
              <a:spcBef>
                <a:spcPts val="0"/>
              </a:spcBef>
              <a:spcAft>
                <a:spcPts val="0"/>
              </a:spcAft>
            </a:pPr>
            <a:r>
              <a:rPr lang="en-US" altLang="de-DE" sz="1400" dirty="0"/>
              <a:t>Revised WID (SP-230109) sent for approval </a:t>
            </a:r>
            <a:r>
              <a:rPr lang="en-US" altLang="zh-CN" sz="1400" kern="0" dirty="0"/>
              <a:t>to SA#99 </a:t>
            </a:r>
            <a:r>
              <a:rPr lang="en-US" altLang="de-DE" sz="1400" dirty="0"/>
              <a:t>.</a:t>
            </a:r>
          </a:p>
          <a:p>
            <a:pPr marL="457200" lvl="1" indent="0">
              <a:spcBef>
                <a:spcPts val="0"/>
              </a:spcBef>
              <a:spcAft>
                <a:spcPts val="0"/>
              </a:spcAft>
              <a:buNone/>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None</a:t>
            </a:r>
            <a:endParaRPr lang="en-US" sz="1400" strike="sngStrike"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4204624046"/>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02480">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8219">
                <a:tc>
                  <a:txBody>
                    <a:bodyPr/>
                    <a:lstStyle/>
                    <a:p>
                      <a:r>
                        <a:rPr lang="en-GB" altLang="zh-CN" sz="1200" b="1" i="0" u="none" strike="noStrike" kern="1200">
                          <a:solidFill>
                            <a:schemeClr val="bg1"/>
                          </a:solidFill>
                          <a:effectLst/>
                          <a:latin typeface="Calibri" panose="020F0502020204030204" pitchFamily="34" charset="0"/>
                          <a:ea typeface="+mn-ea"/>
                          <a:cs typeface="+mn-cs"/>
                        </a:rPr>
                        <a:t>FS_5GSAT_Ph2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Study on satellite</a:t>
                      </a:r>
                      <a:r>
                        <a:rPr lang="en-GB" altLang="zh-CN" sz="1200" b="1" i="0" u="none" strike="noStrike" kern="1200" baseline="0">
                          <a:solidFill>
                            <a:schemeClr val="bg1"/>
                          </a:solidFill>
                          <a:effectLst/>
                          <a:latin typeface="Calibri" panose="020F0502020204030204" pitchFamily="34" charset="0"/>
                          <a:ea typeface="+mn-ea"/>
                          <a:cs typeface="+mn-cs"/>
                        </a:rPr>
                        <a:t> access, Phase2</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a:t>
                      </a:r>
                      <a:r>
                        <a:rPr kumimoji="0" lang="en-US" sz="1200" b="1" i="0" u="none" strike="noStrike" kern="1200" cap="none" spc="0" normalizeH="0" baseline="0" noProof="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8219">
                <a:tc>
                  <a:txBody>
                    <a:bodyPr/>
                    <a:lstStyle/>
                    <a:p>
                      <a:r>
                        <a:rPr lang="en-GB" altLang="zh-CN" sz="1200" b="1" i="0" u="none" strike="noStrike" kern="1200">
                          <a:solidFill>
                            <a:schemeClr val="bg1"/>
                          </a:solidFill>
                          <a:effectLst/>
                          <a:latin typeface="Calibri" panose="020F0502020204030204" pitchFamily="34" charset="0"/>
                          <a:ea typeface="+mn-ea"/>
                          <a:cs typeface="+mn-cs"/>
                        </a:rPr>
                        <a:t>5GSAT_Ph2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Satellite</a:t>
                      </a:r>
                      <a:r>
                        <a:rPr lang="en-GB" altLang="zh-CN" sz="1200" b="1" i="0" u="none" strike="noStrike" kern="1200" baseline="0">
                          <a:solidFill>
                            <a:schemeClr val="bg1"/>
                          </a:solidFill>
                          <a:effectLst/>
                          <a:latin typeface="Calibri" panose="020F0502020204030204" pitchFamily="34" charset="0"/>
                          <a:ea typeface="+mn-ea"/>
                          <a:cs typeface="+mn-cs"/>
                        </a:rPr>
                        <a:t> access, Phase2</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white"/>
                          </a:solidFill>
                          <a:effectLst/>
                          <a:uLnTx/>
                          <a:uFillTx/>
                          <a:latin typeface="+mn-lt"/>
                          <a:ea typeface="+mn-ea"/>
                          <a:cs typeface="+mn-cs"/>
                        </a:rPr>
                        <a:t>SP-221344</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47777564"/>
                  </a:ext>
                </a:extLst>
              </a:tr>
            </a:tbl>
          </a:graphicData>
        </a:graphic>
      </p:graphicFrame>
    </p:spTree>
    <p:extLst>
      <p:ext uri="{BB962C8B-B14F-4D97-AF65-F5344CB8AC3E}">
        <p14:creationId xmlns:p14="http://schemas.microsoft.com/office/powerpoint/2010/main" val="1356320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(3/29)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94759" y="2802552"/>
            <a:ext cx="8554481" cy="33628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 </a:t>
            </a:r>
          </a:p>
          <a:p>
            <a:pPr lvl="1">
              <a:spcBef>
                <a:spcPts val="0"/>
              </a:spcBef>
              <a:spcAft>
                <a:spcPts val="0"/>
              </a:spcAft>
            </a:pPr>
            <a:r>
              <a:rPr lang="en-US" sz="1400" kern="0" dirty="0">
                <a:cs typeface="+mn-cs"/>
              </a:rPr>
              <a:t>TR 23.700-88 v1.4.0 generated based on the agreed contributions.</a:t>
            </a:r>
          </a:p>
          <a:p>
            <a:pPr lvl="1">
              <a:spcBef>
                <a:spcPts val="0"/>
              </a:spcBef>
              <a:spcAft>
                <a:spcPts val="0"/>
              </a:spcAft>
            </a:pPr>
            <a:r>
              <a:rPr lang="en-US" altLang="de-DE" sz="1400" kern="0" dirty="0"/>
              <a:t>6 CRs </a:t>
            </a:r>
            <a:r>
              <a:rPr lang="en-US" altLang="zh-CN" sz="1400" kern="0" dirty="0"/>
              <a:t>address to 23.501, </a:t>
            </a:r>
            <a:r>
              <a:rPr lang="en-US" sz="1400" kern="0" dirty="0">
                <a:ea typeface="+mn-ea"/>
                <a:cs typeface="+mn-cs"/>
              </a:rPr>
              <a:t>1 CR address</a:t>
            </a:r>
            <a:r>
              <a:rPr lang="en-US" sz="1400" kern="0" dirty="0">
                <a:cs typeface="+mn-cs"/>
              </a:rPr>
              <a:t>es to 23.502, </a:t>
            </a:r>
            <a:r>
              <a:rPr lang="en-US" sz="1400" kern="0" dirty="0">
                <a:ea typeface="+mn-ea"/>
                <a:cs typeface="+mn-cs"/>
              </a:rPr>
              <a:t>1 CR addresses to 23.503 is agreed.</a:t>
            </a:r>
          </a:p>
          <a:p>
            <a:pPr lvl="1">
              <a:spcBef>
                <a:spcPts val="0"/>
              </a:spcBef>
              <a:spcAft>
                <a:spcPts val="0"/>
              </a:spcAft>
            </a:pPr>
            <a:r>
              <a:rPr lang="en-US" altLang="zh-CN" sz="1400" kern="0" dirty="0"/>
              <a:t>Study completed 100%. TR 23.700-88 submitted to SA#99 for Approval.</a:t>
            </a:r>
          </a:p>
          <a:p>
            <a:pPr lvl="1">
              <a:spcBef>
                <a:spcPts val="0"/>
              </a:spcBef>
              <a:spcAft>
                <a:spcPts val="0"/>
              </a:spcAft>
            </a:pPr>
            <a:r>
              <a:rPr lang="en-US" altLang="ko-KR" sz="1400" dirty="0"/>
              <a:t>Revised SID (SP-230089) </a:t>
            </a:r>
            <a:r>
              <a:rPr lang="en-US" altLang="de-DE" sz="1400" dirty="0"/>
              <a:t>sent for approval </a:t>
            </a:r>
            <a:r>
              <a:rPr lang="en-US" altLang="zh-CN" sz="1400" kern="0" dirty="0"/>
              <a:t>to SA#99 </a:t>
            </a:r>
            <a:r>
              <a:rPr lang="en-US" altLang="de-DE" sz="1400" dirty="0"/>
              <a:t>.</a:t>
            </a:r>
            <a:endParaRPr lang="en-US" altLang="ko-KR" sz="1400" dirty="0"/>
          </a:p>
          <a:p>
            <a:pPr marL="457200" lvl="1" indent="0">
              <a:spcBef>
                <a:spcPts val="0"/>
              </a:spcBef>
              <a:spcAft>
                <a:spcPts val="0"/>
              </a:spcAft>
              <a:buNone/>
            </a:pPr>
            <a:endParaRPr lang="en-US" altLang="ko-KR"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marL="457200" lvl="1" indent="0">
              <a:spcBef>
                <a:spcPts val="0"/>
              </a:spcBef>
              <a:spcAft>
                <a:spcPts val="0"/>
              </a:spcAft>
              <a:buNone/>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006101882"/>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04329">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21159">
                <a:tc>
                  <a:txBody>
                    <a:bodyPr/>
                    <a:lstStyle/>
                    <a:p>
                      <a:r>
                        <a:rPr lang="en-GB" altLang="zh-CN" sz="1200" b="1" i="0" u="none" strike="noStrike" kern="1200">
                          <a:solidFill>
                            <a:schemeClr val="bg1"/>
                          </a:solidFill>
                          <a:effectLst/>
                          <a:latin typeface="Calibri" panose="020F0502020204030204" pitchFamily="34" charset="0"/>
                          <a:ea typeface="+mn-ea"/>
                          <a:cs typeface="+mn-cs"/>
                        </a:rPr>
                        <a:t>FS_PIN</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Personal IoT Networks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March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21159">
                <a:tc>
                  <a:txBody>
                    <a:bodyPr/>
                    <a:lstStyle/>
                    <a:p>
                      <a:r>
                        <a:rPr lang="en-GB" altLang="zh-CN" sz="1200" b="1" i="0" u="none" strike="noStrike" kern="1200">
                          <a:solidFill>
                            <a:schemeClr val="bg1"/>
                          </a:solidFill>
                          <a:effectLst/>
                          <a:latin typeface="Calibri" panose="020F0502020204030204" pitchFamily="34" charset="0"/>
                          <a:ea typeface="+mn-ea"/>
                          <a:cs typeface="+mn-cs"/>
                        </a:rPr>
                        <a:t>PIN</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Personal IoT Networks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20%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SP-221343</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4037881554"/>
                  </a:ext>
                </a:extLst>
              </a:tr>
            </a:tbl>
          </a:graphicData>
        </a:graphic>
      </p:graphicFrame>
    </p:spTree>
    <p:extLst>
      <p:ext uri="{BB962C8B-B14F-4D97-AF65-F5344CB8AC3E}">
        <p14:creationId xmlns:p14="http://schemas.microsoft.com/office/powerpoint/2010/main" val="36383297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(4/29)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43200"/>
            <a:ext cx="8554481" cy="34771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altLang="de-DE" sz="1400" kern="0" dirty="0"/>
              <a:t>An LS reply was sent to ETSI TFES on Release 17 supporting most requirements sets forward by ETSI TFES</a:t>
            </a:r>
          </a:p>
          <a:p>
            <a:pPr lvl="1">
              <a:spcBef>
                <a:spcPts val="0"/>
              </a:spcBef>
              <a:spcAft>
                <a:spcPts val="0"/>
              </a:spcAft>
            </a:pPr>
            <a:r>
              <a:rPr lang="en-US" altLang="de-DE" sz="1400" kern="0" dirty="0"/>
              <a:t>5 CRs to TS 23.256 were agreed,</a:t>
            </a:r>
            <a:r>
              <a:rPr lang="en-US" sz="1400" dirty="0">
                <a:solidFill>
                  <a:srgbClr val="000000"/>
                </a:solidFill>
                <a:effectLst/>
                <a:ea typeface="Gulim" panose="020B0600000101010101" pitchFamily="34" charset="-127"/>
              </a:rPr>
              <a:t> 2 CRs to TS 23.502 were agreed</a:t>
            </a:r>
          </a:p>
          <a:p>
            <a:pPr lvl="1">
              <a:spcBef>
                <a:spcPts val="0"/>
              </a:spcBef>
              <a:spcAft>
                <a:spcPts val="0"/>
              </a:spcAft>
            </a:pPr>
            <a:r>
              <a:rPr lang="en-GB" sz="1400" dirty="0">
                <a:solidFill>
                  <a:srgbClr val="000000"/>
                </a:solidFill>
                <a:effectLst/>
                <a:ea typeface="Gulim" panose="020B0600000101010101" pitchFamily="34" charset="-127"/>
              </a:rPr>
              <a:t>An LS on RAN dependency for UAS sent to RAN2 and RAN3</a:t>
            </a:r>
          </a:p>
          <a:p>
            <a:pPr lvl="1">
              <a:spcBef>
                <a:spcPts val="0"/>
              </a:spcBef>
              <a:spcAft>
                <a:spcPts val="0"/>
              </a:spcAft>
            </a:pPr>
            <a:r>
              <a:rPr lang="en-US" altLang="ko-KR" sz="1400" dirty="0"/>
              <a:t>Revised WID (SP-230091) </a:t>
            </a:r>
            <a:r>
              <a:rPr lang="en-US" altLang="de-DE" sz="1400" dirty="0"/>
              <a:t>sent for approval </a:t>
            </a:r>
            <a:r>
              <a:rPr lang="en-US" altLang="zh-CN" sz="1400" kern="0" dirty="0"/>
              <a:t>to SA#99</a:t>
            </a:r>
            <a:r>
              <a:rPr lang="en-US" altLang="de-DE" sz="1400" dirty="0"/>
              <a:t>.</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kern="0" dirty="0">
                <a:cs typeface="+mn-cs"/>
              </a:rPr>
              <a:t>RAN impacts and dependencies:</a:t>
            </a:r>
            <a:endParaRPr lang="de-DE" sz="1800" b="1" kern="0" dirty="0">
              <a:cs typeface="+mn-cs"/>
            </a:endParaRPr>
          </a:p>
          <a:p>
            <a:pPr lvl="1">
              <a:spcBef>
                <a:spcPts val="0"/>
              </a:spcBef>
              <a:spcAft>
                <a:spcPts val="0"/>
              </a:spcAft>
            </a:pPr>
            <a:r>
              <a:rPr lang="en-US" sz="1400" dirty="0"/>
              <a:t>None</a:t>
            </a:r>
          </a:p>
          <a:p>
            <a:pPr marL="457200" lvl="1" indent="0">
              <a:spcBef>
                <a:spcPts val="0"/>
              </a:spcBef>
              <a:spcAft>
                <a:spcPts val="0"/>
              </a:spcAft>
              <a:buNone/>
            </a:pPr>
            <a:endParaRPr lang="en-US" altLang="de-DE" sz="14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de-DE" altLang="zh-CN" sz="1400" dirty="0"/>
          </a:p>
          <a:p>
            <a:pPr lvl="1">
              <a:spcBef>
                <a:spcPts val="0"/>
              </a:spcBef>
              <a:spcAft>
                <a:spcPts val="0"/>
              </a:spcAft>
            </a:pPr>
            <a:endParaRPr lang="en-US"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49108647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0100">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5641">
                <a:tc>
                  <a:txBody>
                    <a:bodyPr/>
                    <a:lstStyle/>
                    <a:p>
                      <a:r>
                        <a:rPr lang="en-GB" altLang="zh-CN" sz="1200" b="1" i="0" u="none" strike="noStrike" kern="1200">
                          <a:solidFill>
                            <a:schemeClr val="bg1"/>
                          </a:solidFill>
                          <a:effectLst/>
                          <a:latin typeface="Calibri" panose="020F0502020204030204" pitchFamily="34" charset="0"/>
                          <a:ea typeface="+mn-ea"/>
                          <a:cs typeface="+mn-cs"/>
                        </a:rPr>
                        <a:t>FS_UAS_Ph2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Study on Phase 2 of UAS, UAV and UAM</a:t>
                      </a:r>
                      <a:endParaRPr lang="de-DE" sz="1200" b="1" i="0" u="none" strike="noStrike"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SP-211636</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5641">
                <a:tc>
                  <a:txBody>
                    <a:bodyPr/>
                    <a:lstStyle/>
                    <a:p>
                      <a:r>
                        <a:rPr lang="en-GB" altLang="zh-CN" sz="1200" b="1" i="0" u="none" strike="noStrike" kern="1200">
                          <a:solidFill>
                            <a:schemeClr val="bg1"/>
                          </a:solidFill>
                          <a:effectLst/>
                          <a:latin typeface="Calibri" panose="020F0502020204030204" pitchFamily="34" charset="0"/>
                          <a:ea typeface="+mn-ea"/>
                          <a:cs typeface="+mn-cs"/>
                        </a:rPr>
                        <a:t>UAS_Ph2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Phase 2 of UAS, UAV and UAM</a:t>
                      </a:r>
                      <a:endParaRPr lang="de-DE" sz="1200" b="1" i="0" u="none" strike="noStrike"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25%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SP-221323</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19287261"/>
                  </a:ext>
                </a:extLst>
              </a:tr>
            </a:tbl>
          </a:graphicData>
        </a:graphic>
      </p:graphicFrame>
    </p:spTree>
    <p:extLst>
      <p:ext uri="{BB962C8B-B14F-4D97-AF65-F5344CB8AC3E}">
        <p14:creationId xmlns:p14="http://schemas.microsoft.com/office/powerpoint/2010/main" val="34841018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(5/29)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924175"/>
            <a:ext cx="8554481" cy="32961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SA#98-e:</a:t>
            </a:r>
          </a:p>
          <a:p>
            <a:pPr lvl="1">
              <a:spcBef>
                <a:spcPts val="0"/>
              </a:spcBef>
              <a:spcAft>
                <a:spcPts val="0"/>
              </a:spcAft>
            </a:pPr>
            <a:r>
              <a:rPr lang="en-US" altLang="zh-CN" sz="1200" b="1" dirty="0"/>
              <a:t>TR 23.700-86</a:t>
            </a:r>
            <a:r>
              <a:rPr lang="en-US" altLang="zh-CN" sz="1200" dirty="0"/>
              <a:t>: TR c</a:t>
            </a:r>
            <a:r>
              <a:rPr lang="en-US" altLang="de-DE" sz="1200" dirty="0"/>
              <a:t>onclusions for the 8 KIs are updated and completed,  and </a:t>
            </a:r>
            <a:r>
              <a:rPr lang="en-US" altLang="de-DE" sz="1200" kern="0" dirty="0"/>
              <a:t>7 TR solutions are updated (#3, #7, #9, #20, #25, #26 and #30)</a:t>
            </a:r>
          </a:p>
          <a:p>
            <a:pPr lvl="1">
              <a:spcBef>
                <a:spcPts val="0"/>
              </a:spcBef>
              <a:spcAft>
                <a:spcPts val="0"/>
              </a:spcAft>
            </a:pPr>
            <a:r>
              <a:rPr lang="en-US" altLang="de-DE" sz="1200" b="1" dirty="0"/>
              <a:t>TS 23.586</a:t>
            </a:r>
            <a:r>
              <a:rPr lang="en-US" altLang="de-DE" sz="1200" dirty="0"/>
              <a:t>: Skeleton and scope of </a:t>
            </a:r>
            <a:r>
              <a:rPr lang="en-US" altLang="de-DE" sz="1200" dirty="0" err="1"/>
              <a:t>of</a:t>
            </a:r>
            <a:r>
              <a:rPr lang="en-US" altLang="de-DE" sz="1200" dirty="0"/>
              <a:t> TS 23.586 agreed. 21 </a:t>
            </a:r>
            <a:r>
              <a:rPr lang="en-US" altLang="de-DE" sz="1200" dirty="0" err="1"/>
              <a:t>pCRs</a:t>
            </a:r>
            <a:r>
              <a:rPr lang="en-US" altLang="de-DE" sz="1200" dirty="0"/>
              <a:t> related to introduction,</a:t>
            </a:r>
            <a:r>
              <a:rPr lang="en-GB" altLang="zh-CN" sz="1200" dirty="0"/>
              <a:t> architectural reference model</a:t>
            </a:r>
            <a:r>
              <a:rPr lang="en-US" altLang="zh-CN" sz="1200" dirty="0"/>
              <a:t>, </a:t>
            </a:r>
            <a:r>
              <a:rPr lang="en-GB" altLang="zh-CN" sz="1200" dirty="0"/>
              <a:t>functional entities and high level functionalities agreed and documented in TS 23.586.</a:t>
            </a:r>
            <a:r>
              <a:rPr lang="en-US" altLang="de-DE" sz="1200" kern="0" dirty="0"/>
              <a:t>  </a:t>
            </a:r>
          </a:p>
          <a:p>
            <a:pPr lvl="1">
              <a:spcBef>
                <a:spcPts val="0"/>
              </a:spcBef>
              <a:spcAft>
                <a:spcPts val="0"/>
              </a:spcAft>
            </a:pPr>
            <a:r>
              <a:rPr lang="en-US" altLang="de-DE" sz="1200" b="1" kern="0" dirty="0"/>
              <a:t>TS 23.273</a:t>
            </a:r>
            <a:r>
              <a:rPr lang="en-US" altLang="de-DE" sz="1200" kern="0" dirty="0"/>
              <a:t>: 1 CR to update architecture</a:t>
            </a:r>
            <a:r>
              <a:rPr lang="en-GB" altLang="zh-CN" sz="1200" dirty="0"/>
              <a:t> reference model</a:t>
            </a:r>
            <a:r>
              <a:rPr lang="en-US" altLang="de-DE" sz="1200" kern="0" dirty="0"/>
              <a:t> + 1 CR for the general introduction of the new Ranging/SL Positioning procedures agreed</a:t>
            </a:r>
          </a:p>
          <a:p>
            <a:pPr lvl="1">
              <a:spcBef>
                <a:spcPts val="0"/>
              </a:spcBef>
              <a:spcAft>
                <a:spcPts val="0"/>
              </a:spcAft>
            </a:pPr>
            <a:r>
              <a:rPr lang="en-US" altLang="de-DE" sz="1200" kern="0" dirty="0"/>
              <a:t>3 LSs sent to RAN WGs + 1 LS sent to SA5</a:t>
            </a:r>
          </a:p>
          <a:p>
            <a:pPr lvl="1">
              <a:spcBef>
                <a:spcPts val="0"/>
              </a:spcBef>
              <a:spcAft>
                <a:spcPts val="0"/>
              </a:spcAft>
            </a:pPr>
            <a:r>
              <a:rPr lang="en-US" altLang="ko-KR" sz="1200" dirty="0"/>
              <a:t>Revised WID (SP-230106) </a:t>
            </a:r>
            <a:r>
              <a:rPr lang="en-US" altLang="de-DE" sz="1200" dirty="0"/>
              <a:t>sent for approval </a:t>
            </a:r>
            <a:r>
              <a:rPr lang="en-US" altLang="zh-CN" sz="1200" kern="0" dirty="0"/>
              <a:t>to SA#99 </a:t>
            </a:r>
            <a:r>
              <a:rPr lang="en-US" altLang="de-DE" sz="1200" dirty="0"/>
              <a:t>.</a:t>
            </a:r>
          </a:p>
          <a:p>
            <a:pPr marL="457200" lvl="1" indent="-457200">
              <a:spcBef>
                <a:spcPts val="0"/>
              </a:spcBef>
              <a:spcAft>
                <a:spcPts val="0"/>
              </a:spcAft>
              <a:buBlip>
                <a:blip r:embed="rId2"/>
              </a:buBlip>
            </a:pPr>
            <a:r>
              <a:rPr lang="en-US" sz="1600" b="1" dirty="0">
                <a:ea typeface="+mn-ea"/>
                <a:cs typeface="+mn-cs"/>
              </a:rPr>
              <a:t>RAN impacts and dependencies:</a:t>
            </a:r>
            <a:endParaRPr lang="de-DE" sz="1600" b="1" dirty="0">
              <a:ea typeface="+mn-ea"/>
              <a:cs typeface="+mn-cs"/>
            </a:endParaRPr>
          </a:p>
          <a:p>
            <a:pPr lvl="1">
              <a:spcBef>
                <a:spcPts val="0"/>
              </a:spcBef>
              <a:spcAft>
                <a:spcPts val="300"/>
              </a:spcAft>
            </a:pPr>
            <a:r>
              <a:rPr lang="en-US" altLang="zh-CN" sz="1200" dirty="0"/>
              <a:t>Since corresponding RAN work and SA3 work are progressing, some alignments are expected, e.g. RSPP related for RAN, </a:t>
            </a:r>
            <a:r>
              <a:rPr lang="en-GB" altLang="zh-CN" sz="1200" dirty="0"/>
              <a:t>privacy protection and service access authorization for SA3, etc.</a:t>
            </a:r>
            <a:endParaRPr lang="en-US" altLang="zh-CN" sz="1200" dirty="0"/>
          </a:p>
          <a:p>
            <a:pPr lvl="1">
              <a:spcBef>
                <a:spcPts val="0"/>
              </a:spcBef>
              <a:spcAft>
                <a:spcPts val="300"/>
              </a:spcAft>
            </a:pPr>
            <a:r>
              <a:rPr lang="en-US" altLang="zh-CN" sz="1200" dirty="0"/>
              <a:t>SA5 is asked to develop the charging solution. </a:t>
            </a:r>
            <a:endParaRPr lang="de-DE" altLang="zh-CN" sz="1200" dirty="0"/>
          </a:p>
          <a:p>
            <a:pPr>
              <a:spcBef>
                <a:spcPts val="0"/>
              </a:spcBef>
              <a:spcAft>
                <a:spcPts val="0"/>
              </a:spcAft>
            </a:pPr>
            <a:r>
              <a:rPr lang="de-DE" sz="1600" b="1" kern="0" dirty="0"/>
              <a:t>Next steps:</a:t>
            </a:r>
          </a:p>
          <a:p>
            <a:pPr lvl="1">
              <a:spcBef>
                <a:spcPts val="0"/>
              </a:spcBef>
              <a:spcAft>
                <a:spcPts val="0"/>
              </a:spcAft>
            </a:pPr>
            <a:r>
              <a:rPr lang="en-US" sz="1200" kern="0" dirty="0"/>
              <a:t>Finalize the normative work in accordance with the conclusions drawn by the TR and as specified in the WID. </a:t>
            </a:r>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603496586"/>
              </p:ext>
            </p:extLst>
          </p:nvPr>
        </p:nvGraphicFramePr>
        <p:xfrm>
          <a:off x="138173" y="1312782"/>
          <a:ext cx="8810067" cy="125559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0983">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04733">
                <a:tc>
                  <a:txBody>
                    <a:bodyPr/>
                    <a:lstStyle/>
                    <a:p>
                      <a:r>
                        <a:rPr lang="en-GB" altLang="zh-CN" sz="1200" b="1" i="0" u="none" strike="noStrike" kern="1200" err="1">
                          <a:solidFill>
                            <a:schemeClr val="bg1"/>
                          </a:solidFill>
                          <a:effectLst/>
                          <a:latin typeface="Calibri" panose="020F0502020204030204" pitchFamily="34" charset="0"/>
                          <a:ea typeface="+mn-ea"/>
                          <a:cs typeface="+mn-cs"/>
                        </a:rPr>
                        <a:t>FS_Ranging_SL</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Study on Ranging based services and </a:t>
                      </a:r>
                      <a:r>
                        <a:rPr lang="en-GB" altLang="zh-CN" sz="1200" b="1" i="0" u="none" strike="noStrike" kern="1200" err="1">
                          <a:solidFill>
                            <a:schemeClr val="bg1"/>
                          </a:solidFill>
                          <a:effectLst/>
                          <a:latin typeface="Calibri" panose="020F0502020204030204" pitchFamily="34" charset="0"/>
                          <a:ea typeface="+mn-ea"/>
                          <a:cs typeface="+mn-cs"/>
                        </a:rPr>
                        <a:t>sidelink</a:t>
                      </a:r>
                      <a:r>
                        <a:rPr lang="en-GB" altLang="zh-CN" sz="1200" b="1" i="0" u="none" strike="noStrike" kern="1200">
                          <a:solidFill>
                            <a:schemeClr val="bg1"/>
                          </a:solidFill>
                          <a:effectLst/>
                          <a:latin typeface="Calibri" panose="020F0502020204030204" pitchFamily="34" charset="0"/>
                          <a:ea typeface="+mn-ea"/>
                          <a:cs typeface="+mn-cs"/>
                        </a:rPr>
                        <a:t> positioning</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Dec</a:t>
                      </a:r>
                      <a:r>
                        <a:rPr kumimoji="0" lang="en-US" sz="1200" b="1" i="0" u="none" strike="noStrike" kern="1200" cap="none" spc="0" normalizeH="0" baseline="0" noProof="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74422">
                <a:tc>
                  <a:txBody>
                    <a:bodyPr/>
                    <a:lstStyle/>
                    <a:p>
                      <a:r>
                        <a:rPr lang="en-GB" altLang="zh-CN" sz="1200" b="1" i="0" u="none" strike="noStrike" kern="1200" err="1">
                          <a:solidFill>
                            <a:schemeClr val="bg1"/>
                          </a:solidFill>
                          <a:effectLst/>
                          <a:latin typeface="Calibri" panose="020F0502020204030204" pitchFamily="34" charset="0"/>
                          <a:ea typeface="+mn-ea"/>
                          <a:cs typeface="+mn-cs"/>
                        </a:rPr>
                        <a:t>Ranging_SL</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Ranging based services and </a:t>
                      </a:r>
                      <a:r>
                        <a:rPr lang="en-GB" altLang="zh-CN" sz="1200" b="1" i="0" u="none" strike="noStrike" kern="1200" err="1">
                          <a:solidFill>
                            <a:schemeClr val="bg1"/>
                          </a:solidFill>
                          <a:effectLst/>
                          <a:latin typeface="Calibri" panose="020F0502020204030204" pitchFamily="34" charset="0"/>
                          <a:ea typeface="+mn-ea"/>
                          <a:cs typeface="+mn-cs"/>
                        </a:rPr>
                        <a:t>sidelink</a:t>
                      </a:r>
                      <a:r>
                        <a:rPr lang="en-GB" altLang="zh-CN" sz="1200" b="1" i="0" u="none" strike="noStrike" kern="1200">
                          <a:solidFill>
                            <a:schemeClr val="bg1"/>
                          </a:solidFill>
                          <a:effectLst/>
                          <a:latin typeface="Calibri" panose="020F0502020204030204" pitchFamily="34" charset="0"/>
                          <a:ea typeface="+mn-ea"/>
                          <a:cs typeface="+mn-cs"/>
                        </a:rPr>
                        <a:t> positioning</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a:ln>
                            <a:noFill/>
                          </a:ln>
                          <a:solidFill>
                            <a:prstClr val="white"/>
                          </a:solidFill>
                          <a:effectLst/>
                          <a:uLnTx/>
                          <a:uFillTx/>
                          <a:latin typeface="+mn-lt"/>
                          <a:ea typeface="+mn-ea"/>
                          <a:cs typeface="+mn-cs"/>
                        </a:rPr>
                        <a:t>SP-221325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839339692"/>
                  </a:ext>
                </a:extLst>
              </a:tr>
            </a:tbl>
          </a:graphicData>
        </a:graphic>
      </p:graphicFrame>
    </p:spTree>
    <p:extLst>
      <p:ext uri="{BB962C8B-B14F-4D97-AF65-F5344CB8AC3E}">
        <p14:creationId xmlns:p14="http://schemas.microsoft.com/office/powerpoint/2010/main" val="8960304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(6/29)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67024"/>
            <a:ext cx="8554481" cy="335330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 </a:t>
            </a:r>
            <a:endParaRPr lang="de-DE" altLang="de-DE" sz="1800" b="1" kern="0" dirty="0">
              <a:solidFill>
                <a:srgbClr val="FF0000"/>
              </a:solidFill>
            </a:endParaRPr>
          </a:p>
          <a:p>
            <a:pPr lvl="1">
              <a:spcBef>
                <a:spcPts val="0"/>
              </a:spcBef>
            </a:pPr>
            <a:r>
              <a:rPr lang="en-US" altLang="zh-CN" sz="1200" dirty="0"/>
              <a:t>34 CRs for 11 Key Issues have been agreed; </a:t>
            </a:r>
            <a:endParaRPr lang="en-US" sz="1200" i="1" dirty="0"/>
          </a:p>
          <a:p>
            <a:pPr lvl="1">
              <a:spcBef>
                <a:spcPts val="0"/>
              </a:spcBef>
            </a:pPr>
            <a:r>
              <a:rPr lang="en-GB" sz="1200" dirty="0"/>
              <a:t>“LS on UE event reporting over a user plane connection to LCS client or AF” to SA3, CT1, CT3 approved.</a:t>
            </a:r>
          </a:p>
          <a:p>
            <a:pPr lvl="1">
              <a:spcBef>
                <a:spcPts val="0"/>
              </a:spcBef>
            </a:pPr>
            <a:r>
              <a:rPr lang="en-US" altLang="ko-KR" sz="1200" dirty="0"/>
              <a:t>Revised WID (SP-230093) </a:t>
            </a:r>
            <a:r>
              <a:rPr lang="en-US" altLang="de-DE" sz="1200" dirty="0"/>
              <a:t>sent for approval </a:t>
            </a:r>
            <a:r>
              <a:rPr lang="en-US" altLang="zh-CN" sz="1200" kern="0" dirty="0"/>
              <a:t>to SA#99 </a:t>
            </a:r>
            <a:r>
              <a:rPr lang="en-US" altLang="de-DE" sz="1200" dirty="0"/>
              <a:t>.</a:t>
            </a:r>
          </a:p>
          <a:p>
            <a:pPr lvl="1">
              <a:spcBef>
                <a:spcPts val="0"/>
              </a:spcBef>
            </a:pPr>
            <a:endParaRPr lang="en-US" altLang="de-DE" sz="1200" dirty="0"/>
          </a:p>
          <a:p>
            <a:pPr marL="457200" lvl="1" indent="0">
              <a:spcBef>
                <a:spcPts val="0"/>
              </a:spcBef>
              <a:buNone/>
            </a:pPr>
            <a:endParaRPr lang="en-GB" sz="12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lnSpc>
                <a:spcPts val="1600"/>
              </a:lnSpc>
            </a:pPr>
            <a:r>
              <a:rPr lang="en-GB" sz="1200" dirty="0"/>
              <a:t>“LS on the requirement on Low Power or high accuracy positioning”  to </a:t>
            </a:r>
            <a:r>
              <a:rPr lang="fr-FR" sz="1200" dirty="0"/>
              <a:t>SA1, RAN1, RAN2 </a:t>
            </a:r>
            <a:r>
              <a:rPr lang="fr-FR" sz="1200" dirty="0" err="1"/>
              <a:t>approved</a:t>
            </a:r>
            <a:r>
              <a:rPr lang="fr-FR" sz="1200" dirty="0"/>
              <a:t>. </a:t>
            </a:r>
          </a:p>
          <a:p>
            <a:pPr lvl="1">
              <a:lnSpc>
                <a:spcPts val="1600"/>
              </a:lnSpc>
            </a:pPr>
            <a:r>
              <a:rPr lang="en-GB" sz="1200" dirty="0"/>
              <a:t>“LS on PRU procedures”  to </a:t>
            </a:r>
            <a:r>
              <a:rPr lang="fr-FR" sz="1200" dirty="0"/>
              <a:t>RAN1, RAN2 </a:t>
            </a:r>
            <a:r>
              <a:rPr lang="fr-FR" sz="1200" dirty="0" err="1"/>
              <a:t>approved</a:t>
            </a:r>
            <a:r>
              <a:rPr lang="fr-FR" sz="1200" dirty="0"/>
              <a:t>. </a:t>
            </a:r>
          </a:p>
          <a:p>
            <a:pPr lvl="1">
              <a:lnSpc>
                <a:spcPts val="1600"/>
              </a:lnSpc>
            </a:pPr>
            <a:r>
              <a:rPr lang="en-GB" sz="1200" dirty="0"/>
              <a:t>“ LS on GNSS measurement of PRU for location correction“  to  </a:t>
            </a:r>
            <a:r>
              <a:rPr lang="fr-FR" sz="1200" dirty="0"/>
              <a:t>RAN2 </a:t>
            </a:r>
            <a:r>
              <a:rPr lang="fr-FR" sz="1200" dirty="0" err="1"/>
              <a:t>approved</a:t>
            </a:r>
            <a:r>
              <a:rPr lang="fr-FR" sz="1200" dirty="0"/>
              <a:t>. </a:t>
            </a:r>
          </a:p>
          <a:p>
            <a:pPr>
              <a:spcBef>
                <a:spcPts val="0"/>
              </a:spcBef>
              <a:spcAft>
                <a:spcPts val="0"/>
              </a:spcAft>
            </a:pPr>
            <a:r>
              <a:rPr lang="de-DE" sz="1800" b="1" kern="0" dirty="0"/>
              <a:t>Next steps:</a:t>
            </a:r>
          </a:p>
          <a:p>
            <a:pPr lvl="1">
              <a:spcBef>
                <a:spcPts val="0"/>
              </a:spcBef>
              <a:spcAft>
                <a:spcPts val="0"/>
              </a:spcAft>
            </a:pPr>
            <a:r>
              <a:rPr lang="en-US" sz="12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563824711"/>
              </p:ext>
            </p:extLst>
          </p:nvPr>
        </p:nvGraphicFramePr>
        <p:xfrm>
          <a:off x="138173" y="1312782"/>
          <a:ext cx="8810067" cy="125671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1671">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5536">
                <a:tc>
                  <a:txBody>
                    <a:bodyPr/>
                    <a:lstStyle/>
                    <a:p>
                      <a:r>
                        <a:rPr kumimoji="0" lang="en-US" sz="1200" b="1" i="0" u="none" strike="noStrike" kern="1200" cap="none" normalizeH="0" baseline="0" err="1">
                          <a:ln>
                            <a:noFill/>
                          </a:ln>
                          <a:solidFill>
                            <a:schemeClr val="lt1"/>
                          </a:solidFill>
                          <a:effectLst/>
                          <a:latin typeface="+mn-lt"/>
                          <a:ea typeface="+mn-ea"/>
                          <a:cs typeface="+mn-cs"/>
                        </a:rPr>
                        <a:t>FS_eLCS</a:t>
                      </a:r>
                      <a:r>
                        <a:rPr kumimoji="0" lang="en-US" sz="1200" b="1" i="0" u="none" strike="noStrike" kern="1200" cap="none" normalizeH="0" baseline="0">
                          <a:ln>
                            <a:noFill/>
                          </a:ln>
                          <a:solidFill>
                            <a:schemeClr val="lt1"/>
                          </a:solidFill>
                          <a:effectLst/>
                          <a:latin typeface="+mn-lt"/>
                          <a:ea typeface="+mn-ea"/>
                          <a:cs typeface="+mn-cs"/>
                        </a:rPr>
                        <a:t> _Ph3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Study on 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schemeClr val="bg1"/>
                          </a:solidFill>
                          <a:effectLst/>
                          <a:uLnTx/>
                          <a:uFillTx/>
                          <a:latin typeface="+mn-lt"/>
                          <a:ea typeface="+mn-ea"/>
                          <a:cs typeface="+mn-cs"/>
                        </a:rPr>
                        <a:t>Dec, 2022</a:t>
                      </a:r>
                      <a:endParaRPr lang="en-US" altLang="ko-KR"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SP-220069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75536">
                <a:tc>
                  <a:txBody>
                    <a:bodyPr/>
                    <a:lstStyle/>
                    <a:p>
                      <a:r>
                        <a:rPr kumimoji="0" lang="en-US" sz="1200" b="1" i="0" u="none" strike="noStrike" kern="1200" cap="none" normalizeH="0" baseline="0">
                          <a:ln>
                            <a:noFill/>
                          </a:ln>
                          <a:solidFill>
                            <a:schemeClr val="lt1"/>
                          </a:solidFill>
                          <a:effectLst/>
                          <a:latin typeface="+mn-lt"/>
                          <a:ea typeface="+mn-ea"/>
                          <a:cs typeface="+mn-cs"/>
                        </a:rPr>
                        <a:t>5G_eLCS _Ph3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30%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schemeClr val="bg1"/>
                          </a:solidFill>
                          <a:effectLst/>
                          <a:uLnTx/>
                          <a:uFillTx/>
                          <a:latin typeface="+mn-lt"/>
                          <a:ea typeface="+mn-ea"/>
                          <a:cs typeface="+mn-cs"/>
                        </a:rPr>
                        <a:t>June, 2023</a:t>
                      </a:r>
                      <a:endParaRPr lang="en-US" altLang="ko-KR"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SP-221338</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632908212"/>
                  </a:ext>
                </a:extLst>
              </a:tr>
            </a:tbl>
          </a:graphicData>
        </a:graphic>
      </p:graphicFrame>
    </p:spTree>
    <p:extLst>
      <p:ext uri="{BB962C8B-B14F-4D97-AF65-F5344CB8AC3E}">
        <p14:creationId xmlns:p14="http://schemas.microsoft.com/office/powerpoint/2010/main" val="23896904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(7/29)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altLang="de-DE" sz="1200" kern="0" dirty="0"/>
              <a:t>28 CRs to TS 23.304, 1 CR to TS 23.501, 1 CR to TS 23.502, 2 CRs to TS 23.503 and 1 CR to TS 23.167 were agreed based on TR conclusions.</a:t>
            </a:r>
          </a:p>
          <a:p>
            <a:pPr lvl="1">
              <a:spcBef>
                <a:spcPts val="0"/>
              </a:spcBef>
              <a:spcAft>
                <a:spcPts val="0"/>
              </a:spcAft>
            </a:pPr>
            <a:r>
              <a:rPr lang="en-US" altLang="de-DE" sz="1200" kern="0" dirty="0"/>
              <a:t>1 reply LS to RAN2 was agreed.</a:t>
            </a:r>
          </a:p>
          <a:p>
            <a:pPr lvl="1">
              <a:spcBef>
                <a:spcPts val="0"/>
              </a:spcBef>
              <a:spcAft>
                <a:spcPts val="0"/>
              </a:spcAft>
            </a:pPr>
            <a:r>
              <a:rPr lang="en-US" altLang="de-DE" sz="1200" kern="0" dirty="0"/>
              <a:t>3 TUs were used for normative work.</a:t>
            </a:r>
          </a:p>
          <a:p>
            <a:pPr lvl="1">
              <a:spcBef>
                <a:spcPts val="0"/>
              </a:spcBef>
            </a:pPr>
            <a:r>
              <a:rPr lang="en-US" altLang="ko-KR" sz="1200" dirty="0"/>
              <a:t>Revised WID (SP-230097) </a:t>
            </a:r>
            <a:r>
              <a:rPr lang="en-US" altLang="de-DE" sz="1200" dirty="0"/>
              <a:t>sent for approval </a:t>
            </a:r>
            <a:r>
              <a:rPr lang="en-US" altLang="zh-CN" sz="1200" kern="0" dirty="0"/>
              <a:t>to SA#99 </a:t>
            </a:r>
            <a:r>
              <a:rPr lang="en-US" altLang="de-DE" sz="1200" dirty="0"/>
              <a:t>.</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200" dirty="0"/>
              <a:t>RAN impacts as per agreed CRs.</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2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01117938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6893">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51581">
                <a:tc>
                  <a:txBody>
                    <a:bodyPr/>
                    <a:lstStyle/>
                    <a:p>
                      <a:r>
                        <a:rPr lang="en-US" sz="1200" b="1" kern="1200">
                          <a:solidFill>
                            <a:schemeClr val="lt1"/>
                          </a:solidFill>
                          <a:effectLst/>
                          <a:latin typeface="+mn-lt"/>
                          <a:ea typeface="+mn-ea"/>
                          <a:cs typeface="+mn-cs"/>
                        </a:rPr>
                        <a:t>FS_5G_ProSe_Ph2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1581">
                <a:tc>
                  <a:txBody>
                    <a:bodyPr/>
                    <a:lstStyle/>
                    <a:p>
                      <a:r>
                        <a:rPr lang="en-GB" altLang="zh-CN" sz="1200" b="1" i="0" u="none" strike="noStrike" kern="1200">
                          <a:solidFill>
                            <a:schemeClr val="bg1"/>
                          </a:solidFill>
                          <a:effectLst/>
                          <a:latin typeface="Calibri" panose="020F0502020204030204" pitchFamily="34" charset="0"/>
                          <a:ea typeface="+mn-ea"/>
                          <a:cs typeface="+mn-cs"/>
                        </a:rPr>
                        <a:t>5G_ProSe_Ph2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20%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SP-221206</a:t>
                      </a:r>
                      <a:endParaRPr kumimoji="0" lang="en-GB" sz="12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094731368"/>
                  </a:ext>
                </a:extLst>
              </a:tr>
            </a:tbl>
          </a:graphicData>
        </a:graphic>
      </p:graphicFrame>
    </p:spTree>
    <p:extLst>
      <p:ext uri="{BB962C8B-B14F-4D97-AF65-F5344CB8AC3E}">
        <p14:creationId xmlns:p14="http://schemas.microsoft.com/office/powerpoint/2010/main" val="24454113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(8/29)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3030278"/>
            <a:ext cx="8554481" cy="319004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r>
              <a:rPr lang="en-US" altLang="de-DE" sz="1400" dirty="0"/>
              <a:t>Complete </a:t>
            </a:r>
            <a:r>
              <a:rPr lang="en-US" altLang="zh-CN" sz="1400" dirty="0"/>
              <a:t>study</a:t>
            </a:r>
            <a:r>
              <a:rPr lang="en-US" altLang="de-DE" sz="1400" dirty="0"/>
              <a:t> for KI#4 via addressing the outstanding issues</a:t>
            </a:r>
          </a:p>
          <a:p>
            <a:pPr lvl="1"/>
            <a:r>
              <a:rPr lang="en-US" altLang="de-DE" sz="1400" dirty="0"/>
              <a:t>Big </a:t>
            </a:r>
            <a:r>
              <a:rPr lang="en-US" altLang="zh-CN" sz="1400" dirty="0"/>
              <a:t>normative work</a:t>
            </a:r>
            <a:r>
              <a:rPr lang="en-US" altLang="de-DE" sz="1400" dirty="0"/>
              <a:t> </a:t>
            </a:r>
            <a:r>
              <a:rPr lang="en-US" altLang="zh-CN" sz="1400" dirty="0"/>
              <a:t>p</a:t>
            </a:r>
            <a:r>
              <a:rPr lang="en-US" altLang="de-DE" sz="1400" dirty="0"/>
              <a:t>rogress for KI#1 and </a:t>
            </a:r>
            <a:r>
              <a:rPr lang="en-US" altLang="zh-CN" sz="1400" dirty="0"/>
              <a:t>KI#3, identify the issues for further discussion, c</a:t>
            </a:r>
            <a:r>
              <a:rPr lang="en-US" altLang="de-DE" sz="1400" dirty="0"/>
              <a:t>omplete normative work for KI#5</a:t>
            </a:r>
          </a:p>
          <a:p>
            <a:pPr lvl="1">
              <a:spcBef>
                <a:spcPts val="0"/>
              </a:spcBef>
            </a:pPr>
            <a:r>
              <a:rPr lang="en-US" altLang="ko-KR" sz="1400" dirty="0"/>
              <a:t>Revised WID (SP-230101) </a:t>
            </a:r>
            <a:r>
              <a:rPr lang="en-US" altLang="de-DE" sz="1400" dirty="0"/>
              <a:t>sent for approval </a:t>
            </a:r>
            <a:r>
              <a:rPr lang="en-US" altLang="zh-CN" sz="1400" kern="0" dirty="0"/>
              <a:t>to SA#99 </a:t>
            </a:r>
            <a:r>
              <a:rPr lang="en-US" altLang="de-DE" sz="1400" dirty="0"/>
              <a:t>.</a:t>
            </a:r>
          </a:p>
          <a:p>
            <a:pPr lvl="1">
              <a:spcBef>
                <a:spcPts val="0"/>
              </a:spcBef>
            </a:pPr>
            <a:r>
              <a:rPr lang="en-US" altLang="zh-CN" sz="1400" kern="0" dirty="0"/>
              <a:t>TR 23.700-74 submitted to SA#99 for Approval.</a:t>
            </a:r>
          </a:p>
          <a:p>
            <a:pPr lvl="1">
              <a:spcBef>
                <a:spcPts val="0"/>
              </a:spcBef>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en-US" sz="1400" dirty="0"/>
              <a:t>None.</a:t>
            </a:r>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577147971"/>
              </p:ext>
            </p:extLst>
          </p:nvPr>
        </p:nvGraphicFramePr>
        <p:xfrm>
          <a:off x="138173" y="1312782"/>
          <a:ext cx="8810067" cy="14270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1198">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6327">
                <a:tc>
                  <a:txBody>
                    <a:bodyPr/>
                    <a:lstStyle/>
                    <a:p>
                      <a:r>
                        <a:rPr lang="en-US" sz="1200" b="1" kern="1200">
                          <a:solidFill>
                            <a:schemeClr val="lt1"/>
                          </a:solidFill>
                          <a:effectLst/>
                          <a:latin typeface="+mn-lt"/>
                          <a:ea typeface="+mn-ea"/>
                          <a:cs typeface="+mn-cs"/>
                        </a:rPr>
                        <a:t>FS_GMEC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generic group management, exposure and communication enhancements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SP-211603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76327">
                <a:tc>
                  <a:txBody>
                    <a:bodyPr/>
                    <a:lstStyle/>
                    <a:p>
                      <a:r>
                        <a:rPr lang="en-US" sz="1200" b="1" kern="1200">
                          <a:solidFill>
                            <a:schemeClr val="lt1"/>
                          </a:solidFill>
                          <a:effectLst/>
                          <a:latin typeface="+mn-lt"/>
                          <a:ea typeface="+mn-ea"/>
                          <a:cs typeface="+mn-cs"/>
                        </a:rPr>
                        <a:t>GMEC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Generic group management, exposure and communication enhancements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15</a:t>
                      </a:r>
                      <a:r>
                        <a:rPr lang="en-US" altLang="zh-CN" sz="1200" b="1" kern="1200">
                          <a:solidFill>
                            <a:srgbClr val="7030A0"/>
                          </a:solidFill>
                          <a:latin typeface="+mn-lt"/>
                          <a:ea typeface="+mn-ea"/>
                          <a:cs typeface="+mn-cs"/>
                        </a:rPr>
                        <a:t>% -&gt; 70%</a:t>
                      </a:r>
                      <a:endParaRPr lang="en-US" sz="1200" b="1" kern="1200">
                        <a:solidFill>
                          <a:srgbClr val="7030A0"/>
                        </a:solidFill>
                        <a:highlight>
                          <a:srgbClr val="FFFF00"/>
                        </a:highligh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SP-221339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6378458"/>
                  </a:ext>
                </a:extLst>
              </a:tr>
            </a:tbl>
          </a:graphicData>
        </a:graphic>
      </p:graphicFrame>
    </p:spTree>
    <p:extLst>
      <p:ext uri="{BB962C8B-B14F-4D97-AF65-F5344CB8AC3E}">
        <p14:creationId xmlns:p14="http://schemas.microsoft.com/office/powerpoint/2010/main" val="24130797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(9/29)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300"/>
              </a:spcAft>
              <a:buClrTx/>
            </a:pPr>
            <a:r>
              <a:rPr lang="en-US" altLang="de-DE" sz="1200" dirty="0"/>
              <a:t>Completed the solution phase of the study.</a:t>
            </a:r>
          </a:p>
          <a:p>
            <a:pPr lvl="1">
              <a:spcBef>
                <a:spcPts val="0"/>
              </a:spcBef>
              <a:spcAft>
                <a:spcPts val="300"/>
              </a:spcAft>
              <a:buClrTx/>
            </a:pPr>
            <a:r>
              <a:rPr lang="en-US" altLang="de-DE" sz="1200" dirty="0"/>
              <a:t>100% coverage of all Key Issues during SA2#154AHe and SA2#155 to continue the normative work.</a:t>
            </a:r>
          </a:p>
          <a:p>
            <a:pPr lvl="1">
              <a:lnSpc>
                <a:spcPts val="1200"/>
              </a:lnSpc>
              <a:spcBef>
                <a:spcPts val="0"/>
              </a:spcBef>
              <a:spcAft>
                <a:spcPts val="300"/>
              </a:spcAft>
              <a:buClrTx/>
            </a:pPr>
            <a:r>
              <a:rPr lang="en-US" altLang="de-DE" sz="1200" dirty="0"/>
              <a:t>1 </a:t>
            </a:r>
            <a:r>
              <a:rPr lang="en-US" altLang="de-DE" sz="1200" dirty="0">
                <a:latin typeface="+mj-lt"/>
              </a:rPr>
              <a:t>LS Out was sent from SA2 -  to respond to SA3 and to inform GSMA as well as to copy to SA1 regarding the considerations of the User Consents when exposing the UE related info from 5GC to 3</a:t>
            </a:r>
            <a:r>
              <a:rPr lang="en-US" altLang="de-DE" sz="1200" baseline="30000" dirty="0">
                <a:latin typeface="+mj-lt"/>
              </a:rPr>
              <a:t>rd</a:t>
            </a:r>
            <a:r>
              <a:rPr lang="en-US" altLang="de-DE" sz="1200" dirty="0">
                <a:latin typeface="+mj-lt"/>
              </a:rPr>
              <a:t> party application during the AIML operation</a:t>
            </a:r>
            <a:endParaRPr lang="en-US" altLang="de-DE" sz="1200" dirty="0"/>
          </a:p>
          <a:p>
            <a:pPr lvl="1">
              <a:spcBef>
                <a:spcPts val="0"/>
              </a:spcBef>
            </a:pPr>
            <a:r>
              <a:rPr lang="en-US" altLang="ko-KR" sz="1200" dirty="0"/>
              <a:t>Revised WID (SP-230095) </a:t>
            </a:r>
            <a:r>
              <a:rPr lang="en-US" altLang="de-DE" sz="1200" dirty="0"/>
              <a:t>sent for approval </a:t>
            </a:r>
            <a:r>
              <a:rPr lang="en-US" altLang="zh-CN" sz="1200" kern="0" dirty="0"/>
              <a:t>to SA#99 </a:t>
            </a:r>
            <a:r>
              <a:rPr lang="en-US" altLang="de-DE" sz="1200" dirty="0"/>
              <a:t>.</a:t>
            </a:r>
          </a:p>
          <a:p>
            <a:pPr lvl="2">
              <a:spcBef>
                <a:spcPts val="0"/>
              </a:spcBef>
              <a:spcAft>
                <a:spcPts val="600"/>
              </a:spcAft>
              <a:buFont typeface="Abadi" panose="020B0604020104020204" pitchFamily="34" charset="0"/>
              <a:buChar char="-"/>
            </a:pPr>
            <a:endParaRPr lang="en-US" altLang="de-DE" sz="1200" dirty="0">
              <a:latin typeface="+mj-lt"/>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buClrTx/>
            </a:pPr>
            <a:r>
              <a:rPr lang="en-US" sz="1200" dirty="0"/>
              <a:t>No RAN and No UE impact.</a:t>
            </a:r>
          </a:p>
          <a:p>
            <a:pPr lvl="1">
              <a:spcBef>
                <a:spcPts val="0"/>
              </a:spcBef>
              <a:spcAft>
                <a:spcPts val="1200"/>
              </a:spcAft>
              <a:buClrTx/>
            </a:pPr>
            <a:r>
              <a:rPr lang="en-US" altLang="zh-CN" sz="1200" dirty="0"/>
              <a:t>SA WG3 (KI#3,</a:t>
            </a:r>
            <a:r>
              <a:rPr lang="en-US" altLang="zh-CN" sz="1200" dirty="0">
                <a:solidFill>
                  <a:srgbClr val="0070C0"/>
                </a:solidFill>
              </a:rPr>
              <a:t> </a:t>
            </a:r>
            <a:r>
              <a:rPr lang="en-US" altLang="zh-CN" sz="1200" dirty="0"/>
              <a:t>5) and  SA WG5 (KI#5)</a:t>
            </a:r>
            <a:endParaRPr lang="en-US" sz="1200" dirty="0"/>
          </a:p>
          <a:p>
            <a:pPr>
              <a:spcBef>
                <a:spcPts val="0"/>
              </a:spcBef>
              <a:spcAft>
                <a:spcPts val="0"/>
              </a:spcAft>
            </a:pPr>
            <a:r>
              <a:rPr lang="de-DE" sz="1800" b="1" kern="0" dirty="0"/>
              <a:t>Next steps:</a:t>
            </a:r>
          </a:p>
          <a:p>
            <a:pPr lvl="1">
              <a:spcBef>
                <a:spcPts val="0"/>
              </a:spcBef>
              <a:spcAft>
                <a:spcPts val="0"/>
              </a:spcAft>
            </a:pPr>
            <a:r>
              <a:rPr lang="en-US" sz="12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81799209"/>
              </p:ext>
            </p:extLst>
          </p:nvPr>
        </p:nvGraphicFramePr>
        <p:xfrm>
          <a:off x="138173" y="1312782"/>
          <a:ext cx="8810067" cy="105744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6039">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246">
                <a:tc>
                  <a:txBody>
                    <a:bodyPr/>
                    <a:lstStyle/>
                    <a:p>
                      <a:r>
                        <a:rPr lang="en-US" sz="1200" b="1" kern="1200">
                          <a:solidFill>
                            <a:schemeClr val="lt1"/>
                          </a:solidFill>
                          <a:effectLst/>
                          <a:latin typeface="+mn-lt"/>
                          <a:ea typeface="+mn-ea"/>
                          <a:cs typeface="+mn-cs"/>
                        </a:rPr>
                        <a:t>FS_AIMLsys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System Support for AI/ML-based Services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7769">
                <a:tc>
                  <a:txBody>
                    <a:bodyPr/>
                    <a:lstStyle/>
                    <a:p>
                      <a:pPr>
                        <a:lnSpc>
                          <a:spcPts val="1400"/>
                        </a:lnSpc>
                      </a:pPr>
                      <a:r>
                        <a:rPr kumimoji="0" lang="en-US" sz="1200" b="1" i="0" u="none" strike="noStrike" kern="1200" cap="none" normalizeH="0" baseline="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a:solidFill>
                            <a:schemeClr val="lt1"/>
                          </a:solidFill>
                          <a:effectLst/>
                          <a:latin typeface="+mn-lt"/>
                          <a:ea typeface="+mn-ea"/>
                          <a:cs typeface="+mn-cs"/>
                        </a:rPr>
                        <a:t>System Support for AI/ML-based Services</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a:solidFill>
                            <a:srgbClr val="7030A0"/>
                          </a:solidFill>
                          <a:latin typeface="+mn-lt"/>
                          <a:ea typeface="+mn-ea"/>
                          <a:cs typeface="+mn-cs"/>
                        </a:rPr>
                        <a:t>5%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SP-221329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4142327989"/>
                  </a:ext>
                </a:extLst>
              </a:tr>
            </a:tbl>
          </a:graphicData>
        </a:graphic>
      </p:graphicFrame>
    </p:spTree>
    <p:extLst>
      <p:ext uri="{BB962C8B-B14F-4D97-AF65-F5344CB8AC3E}">
        <p14:creationId xmlns:p14="http://schemas.microsoft.com/office/powerpoint/2010/main" val="31662141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(10/29)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49526"/>
            <a:ext cx="8554481" cy="33708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 </a:t>
            </a:r>
            <a:r>
              <a:rPr lang="de-DE" altLang="de-DE" sz="1400" dirty="0"/>
              <a:t>Totally 17 normative CRs were agreed.</a:t>
            </a:r>
          </a:p>
          <a:p>
            <a:pPr lvl="1">
              <a:lnSpc>
                <a:spcPct val="120000"/>
              </a:lnSpc>
              <a:spcBef>
                <a:spcPts val="0"/>
              </a:spcBef>
              <a:spcAft>
                <a:spcPts val="0"/>
              </a:spcAft>
            </a:pPr>
            <a:r>
              <a:rPr lang="en-US" altLang="de-DE" sz="1400" dirty="0"/>
              <a:t>Totally 4.5+1(additionally requested) </a:t>
            </a:r>
            <a:r>
              <a:rPr lang="en-US" altLang="zh-CN" sz="1400" dirty="0"/>
              <a:t>TUs</a:t>
            </a:r>
            <a:r>
              <a:rPr lang="en-US" altLang="de-DE" sz="1400" dirty="0"/>
              <a:t> were temporally requested for normative phase in 2023. 4.5 TUs have been used. </a:t>
            </a:r>
          </a:p>
          <a:p>
            <a:pPr lvl="1">
              <a:spcBef>
                <a:spcPts val="0"/>
              </a:spcBef>
            </a:pPr>
            <a:r>
              <a:rPr lang="en-US" altLang="ko-KR" sz="1400" dirty="0"/>
              <a:t>Revised WID (SP-230099) </a:t>
            </a:r>
            <a:r>
              <a:rPr lang="en-US" altLang="de-DE" sz="1400" dirty="0"/>
              <a:t>sent for approval </a:t>
            </a:r>
            <a:r>
              <a:rPr lang="en-US" altLang="zh-CN" sz="1400" kern="0" dirty="0"/>
              <a:t>to SA#99 </a:t>
            </a:r>
            <a:r>
              <a:rPr lang="en-US" altLang="de-DE" sz="1400" dirty="0"/>
              <a:t>.</a:t>
            </a: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The response LS has been sent to RAN2 and RAN3 in </a:t>
            </a:r>
            <a:r>
              <a:rPr lang="de-DE" altLang="de-DE" sz="1400" dirty="0">
                <a:solidFill>
                  <a:srgbClr val="000000"/>
                </a:solidFill>
              </a:rPr>
              <a:t>(S2-2211256) and highlighted the conclusions that requires coordination in the normative phase. </a:t>
            </a:r>
          </a:p>
          <a:p>
            <a:pPr lvl="1">
              <a:spcBef>
                <a:spcPts val="0"/>
              </a:spcBef>
              <a:spcAft>
                <a:spcPts val="400"/>
              </a:spcAft>
            </a:pPr>
            <a:r>
              <a:rPr lang="en-US" altLang="zh-CN" sz="1400" dirty="0"/>
              <a:t>LS S2-2303407 has been sent to RAN2 and RAN3 highlighted the progress.</a:t>
            </a:r>
            <a:endParaRPr lang="en-GB" altLang="zh-CN" sz="140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702041619"/>
              </p:ext>
            </p:extLst>
          </p:nvPr>
        </p:nvGraphicFramePr>
        <p:xfrm>
          <a:off x="138173" y="1312782"/>
          <a:ext cx="8810067" cy="1427014"/>
        </p:xfrm>
        <a:graphic>
          <a:graphicData uri="http://schemas.openxmlformats.org/drawingml/2006/table">
            <a:tbl>
              <a:tblPr firstRow="1" bandRow="1">
                <a:tableStyleId>{8FD4443E-F989-4FC4-A0C8-D5A2AF1F390B}</a:tableStyleId>
              </a:tblPr>
              <a:tblGrid>
                <a:gridCol w="1233427">
                  <a:extLst>
                    <a:ext uri="{9D8B030D-6E8A-4147-A177-3AD203B41FA5}">
                      <a16:colId xmlns:a16="http://schemas.microsoft.com/office/drawing/2014/main" val="20000"/>
                    </a:ext>
                  </a:extLst>
                </a:gridCol>
                <a:gridCol w="4114225">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3708">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858">
                <a:tc>
                  <a:txBody>
                    <a:bodyPr/>
                    <a:lstStyle/>
                    <a:p>
                      <a:r>
                        <a:rPr lang="en-US" sz="1200" b="1" kern="1200">
                          <a:solidFill>
                            <a:schemeClr val="lt1"/>
                          </a:solidFill>
                          <a:effectLst/>
                          <a:latin typeface="+mn-lt"/>
                          <a:ea typeface="+mn-ea"/>
                          <a:cs typeface="+mn-cs"/>
                        </a:rPr>
                        <a:t>FS_5MBS_Ph2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architectural enhancements for 5G multicast-broadcast services Phase 2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75% </a:t>
                      </a:r>
                      <a:r>
                        <a:rPr lang="en-US" sz="1200" b="1" kern="1200">
                          <a:solidFill>
                            <a:srgbClr val="7030A0"/>
                          </a:solidFill>
                          <a:latin typeface="+mn-lt"/>
                          <a:ea typeface="+mn-ea"/>
                          <a:cs typeface="+mn-cs"/>
                          <a:sym typeface="Wingdings" panose="05000000000000000000" pitchFamily="2" charset="2"/>
                        </a:rPr>
                        <a:t>-&gt; 100</a:t>
                      </a:r>
                      <a:r>
                        <a:rPr lang="en-US" sz="1200" b="1" kern="120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Dec, 2022</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SP-220072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7858">
                <a:tc>
                  <a:txBody>
                    <a:bodyPr/>
                    <a:lstStyle/>
                    <a:p>
                      <a:r>
                        <a:rPr lang="en-GB" altLang="en-US" sz="1200" b="1"/>
                        <a:t>5MBS_Ph2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Architectural enhancements for 5G multicast-broadcast services Phase 2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sym typeface="Wingdings" panose="05000000000000000000" pitchFamily="2" charset="2"/>
                        </a:rPr>
                        <a:t>20</a:t>
                      </a:r>
                      <a:r>
                        <a:rPr lang="en-US" sz="1200" b="1" kern="1200">
                          <a:solidFill>
                            <a:srgbClr val="7030A0"/>
                          </a:solidFill>
                          <a:latin typeface="+mn-lt"/>
                          <a:ea typeface="+mn-ea"/>
                          <a:cs typeface="+mn-cs"/>
                        </a:rPr>
                        <a:t>% -&gt; 75%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endParaRPr kumimoji="0" lang="en-US" altLang="zh-CN"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a:ln>
                            <a:noFill/>
                          </a:ln>
                          <a:solidFill>
                            <a:schemeClr val="bg1"/>
                          </a:solidFill>
                          <a:effectLst/>
                          <a:uLnTx/>
                          <a:uFillTx/>
                          <a:latin typeface="+mn-lt"/>
                          <a:ea typeface="+mn-ea"/>
                          <a:cs typeface="+mn-cs"/>
                        </a:rPr>
                        <a:t>SP-221324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0398689"/>
                  </a:ext>
                </a:extLst>
              </a:tr>
            </a:tbl>
          </a:graphicData>
        </a:graphic>
      </p:graphicFrame>
    </p:spTree>
    <p:extLst>
      <p:ext uri="{BB962C8B-B14F-4D97-AF65-F5344CB8AC3E}">
        <p14:creationId xmlns:p14="http://schemas.microsoft.com/office/powerpoint/2010/main" val="4277458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a:t>1) General Aspects (2/7)</a:t>
            </a:r>
          </a:p>
        </p:txBody>
      </p:sp>
      <p:sp>
        <p:nvSpPr>
          <p:cNvPr id="11267" name="Rectangle 3"/>
          <p:cNvSpPr>
            <a:spLocks noGrp="1"/>
          </p:cNvSpPr>
          <p:nvPr>
            <p:ph idx="1"/>
          </p:nvPr>
        </p:nvSpPr>
        <p:spPr>
          <a:xfrm>
            <a:off x="507611" y="1433082"/>
            <a:ext cx="8119533" cy="4921998"/>
          </a:xfrm>
        </p:spPr>
        <p:txBody>
          <a:bodyPr/>
          <a:lstStyle/>
          <a:p>
            <a:pPr eaLnBrk="1" hangingPunct="1"/>
            <a:r>
              <a:rPr lang="en-GB" altLang="ko-KR" sz="2400" dirty="0">
                <a:latin typeface="Arial" panose="020B0604020202020204" pitchFamily="34" charset="0"/>
                <a:ea typeface="Gulim" panose="020B0600000101010101" pitchFamily="34" charset="-127"/>
                <a:cs typeface="Arial" panose="020B0604020202020204" pitchFamily="34" charset="0"/>
              </a:rPr>
              <a:t>SA2 WG leadership</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Chair</a:t>
            </a:r>
            <a:r>
              <a:rPr lang="en-GB" altLang="ko-KR" sz="20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Vice Chair</a:t>
            </a:r>
            <a:r>
              <a:rPr lang="en-GB" altLang="ko-KR" sz="20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Secretary</a:t>
            </a:r>
            <a:r>
              <a:rPr lang="en-GB" altLang="ko-KR" sz="20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ko-KR" sz="2000" dirty="0">
              <a:latin typeface="Arial" panose="020B0604020202020204" pitchFamily="34" charset="0"/>
              <a:ea typeface="Gulim" panose="020B0600000101010101" pitchFamily="34" charset="-127"/>
              <a:cs typeface="Arial" panose="020B0604020202020204" pitchFamily="34" charset="0"/>
            </a:endParaRPr>
          </a:p>
          <a:p>
            <a:pPr marL="284163" indent="0" eaLnBrk="1" hangingPunct="1">
              <a:buNone/>
            </a:pPr>
            <a:r>
              <a:rPr lang="en-GB" altLang="de-DE" sz="1600" b="1" dirty="0">
                <a:solidFill>
                  <a:srgbClr val="7030A0"/>
                </a:solidFill>
                <a:latin typeface="Arial" panose="020B0604020202020204" pitchFamily="34" charset="0"/>
                <a:cs typeface="Arial" panose="020B0604020202020204" pitchFamily="34" charset="0"/>
              </a:rPr>
              <a:t>Many thanks to Maurice Pope and vice chairs, Andrew Bennett and Tao Sun for their outstanding support!</a:t>
            </a: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a:p>
            <a:pPr marL="284163" indent="0" eaLnBrk="1" hangingPunct="1">
              <a:buNone/>
            </a:pPr>
            <a:r>
              <a:rPr lang="en-GB" altLang="de-DE" sz="1600" b="1" dirty="0">
                <a:solidFill>
                  <a:srgbClr val="7030A0"/>
                </a:solidFill>
                <a:latin typeface="Arial" panose="020B0604020202020204" pitchFamily="34" charset="0"/>
                <a:cs typeface="Arial" panose="020B0604020202020204" pitchFamily="34" charset="0"/>
              </a:rPr>
              <a:t>Many thanks to Yannick Lair (Nokia), Dario Serafino Tonesi (Qualcomm), and Wanqiang Zhang (Huawei) for moderating some agenda items. </a:t>
            </a:r>
          </a:p>
          <a:p>
            <a:pPr marL="457200" lvl="1" indent="0" eaLnBrk="1" hangingPunct="1">
              <a:buNone/>
            </a:pPr>
            <a:endParaRPr lang="en-GB" altLang="ko-KR" sz="2000" dirty="0">
              <a:latin typeface="Arial" panose="020B0604020202020204" pitchFamily="34" charset="0"/>
              <a:ea typeface="Gulim" panose="020B0600000101010101" pitchFamily="34" charset="-127"/>
              <a:cs typeface="Arial" panose="020B0604020202020204" pitchFamily="34" charset="0"/>
            </a:endParaRPr>
          </a:p>
          <a:p>
            <a:pPr marL="457200" lvl="1" indent="-457200" eaLnBrk="1" hangingPunct="1">
              <a:buBlip>
                <a:blip r:embed="rId2"/>
              </a:buBlip>
            </a:pPr>
            <a:r>
              <a:rPr lang="en-GB" altLang="ko-KR" sz="2000" dirty="0">
                <a:solidFill>
                  <a:srgbClr val="FF0000"/>
                </a:solidFill>
                <a:latin typeface="Arial" panose="020B0604020202020204" pitchFamily="34" charset="0"/>
                <a:ea typeface="Gulim" panose="020B0600000101010101" pitchFamily="34" charset="-127"/>
                <a:cs typeface="Arial" panose="020B0604020202020204" pitchFamily="34" charset="0"/>
              </a:rPr>
              <a:t>SA2 leadership elections will take place at SA2#157 meeting (22 - 26 May, 2023) for a Chair and 2 Vice-Chair positions. </a:t>
            </a: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(11/29)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altLang="de-DE" sz="1400" dirty="0"/>
              <a:t>12 TS 23.501 CRs on KI#1, KI#3, KI#4,KI#5 and KI#6 a</a:t>
            </a:r>
            <a:r>
              <a:rPr lang="en-US" altLang="zh-CN" sz="1400" dirty="0"/>
              <a:t>re approved. All TS 23.502/TS 23.503 CRs are postponed</a:t>
            </a:r>
          </a:p>
          <a:p>
            <a:pPr lvl="1">
              <a:spcBef>
                <a:spcPts val="0"/>
              </a:spcBef>
              <a:spcAft>
                <a:spcPts val="0"/>
              </a:spcAft>
            </a:pPr>
            <a:r>
              <a:rPr lang="en-US" altLang="zh-CN" sz="1400" dirty="0"/>
              <a:t>For KI#2 SA2 will do alignment after CT1 complete the work </a:t>
            </a:r>
          </a:p>
          <a:p>
            <a:pPr lvl="1">
              <a:spcBef>
                <a:spcPts val="0"/>
              </a:spcBef>
              <a:spcAft>
                <a:spcPts val="0"/>
              </a:spcAft>
            </a:pPr>
            <a:r>
              <a:rPr lang="en-US" altLang="zh-CN" sz="1400" dirty="0"/>
              <a:t>For KI#3 and KI#5, two LSs are sent to RAN2/RAN3 to ask feedback on the RAN impact</a:t>
            </a:r>
          </a:p>
          <a:p>
            <a:pPr lvl="1">
              <a:spcBef>
                <a:spcPts val="0"/>
              </a:spcBef>
            </a:pPr>
            <a:r>
              <a:rPr lang="en-US" altLang="ko-KR" sz="1400" dirty="0"/>
              <a:t>Revised WID (SP-230104) </a:t>
            </a:r>
            <a:r>
              <a:rPr lang="en-US" altLang="de-DE" sz="1400" dirty="0"/>
              <a:t>sent for approval </a:t>
            </a:r>
            <a:r>
              <a:rPr lang="en-US" altLang="zh-CN" sz="1400" kern="0" dirty="0"/>
              <a:t>to SA#99 </a:t>
            </a:r>
            <a:r>
              <a:rPr lang="en-US" altLang="de-DE" sz="1400" dirty="0"/>
              <a:t>.</a:t>
            </a:r>
          </a:p>
          <a:p>
            <a:pPr lvl="1">
              <a:spcBef>
                <a:spcPts val="0"/>
              </a:spcBef>
              <a:spcAft>
                <a:spcPts val="300"/>
              </a:spcAft>
            </a:pPr>
            <a:r>
              <a:rPr lang="de-DE" altLang="zh-CN" sz="1400" b="1" dirty="0"/>
              <a:t>Contentious Issue</a:t>
            </a:r>
            <a:r>
              <a:rPr lang="de-DE" altLang="zh-CN" sz="1400" dirty="0"/>
              <a:t>:</a:t>
            </a:r>
          </a:p>
          <a:p>
            <a:pPr lvl="2">
              <a:spcBef>
                <a:spcPts val="0"/>
              </a:spcBef>
              <a:spcAft>
                <a:spcPts val="300"/>
              </a:spcAft>
            </a:pPr>
            <a:r>
              <a:rPr lang="en-US" altLang="zh-CN" sz="1000" dirty="0"/>
              <a:t>For KI#3, several Editor Notes remains and need to be resolved at next SA2 meeting.</a:t>
            </a:r>
          </a:p>
          <a:p>
            <a:pPr lvl="2">
              <a:spcBef>
                <a:spcPts val="0"/>
              </a:spcBef>
              <a:spcAft>
                <a:spcPts val="300"/>
              </a:spcAft>
            </a:pPr>
            <a:r>
              <a:rPr lang="en-US" altLang="zh-CN" sz="1000" dirty="0"/>
              <a:t>For KI#6, roaming aspects needs to be resolved at next SA2 meeting.</a:t>
            </a:r>
            <a:endParaRPr lang="en-US" sz="10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dirty="0"/>
              <a:t>RAN feedback on the LS are needed in order to progress on KI#3 and KI#5</a:t>
            </a:r>
          </a:p>
          <a:p>
            <a:pPr lvl="1">
              <a:spcBef>
                <a:spcPts val="0"/>
              </a:spcBef>
              <a:spcAft>
                <a:spcPts val="300"/>
              </a:spcAft>
            </a:pPr>
            <a:r>
              <a:rPr lang="en-US" altLang="zh-CN" sz="1400" dirty="0"/>
              <a:t>For KI#2, SA2 will do alignment after CT1 complete the work</a:t>
            </a: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130258157"/>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4302">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07718">
                <a:tc>
                  <a:txBody>
                    <a:bodyPr/>
                    <a:lstStyle/>
                    <a:p>
                      <a:r>
                        <a:rPr lang="en-US" sz="1200" b="1" kern="1200">
                          <a:solidFill>
                            <a:schemeClr val="lt1"/>
                          </a:solidFill>
                          <a:effectLst/>
                          <a:latin typeface="+mn-lt"/>
                          <a:ea typeface="+mn-ea"/>
                          <a:cs typeface="+mn-cs"/>
                        </a:rPr>
                        <a:t>FS_eNS_Ph</a:t>
                      </a:r>
                      <a:r>
                        <a:rPr lang="en-US" altLang="zh-CN" sz="1200" b="1" kern="1200">
                          <a:solidFill>
                            <a:schemeClr val="lt1"/>
                          </a:solidFill>
                          <a:effectLst/>
                          <a:latin typeface="+mn-lt"/>
                          <a:ea typeface="+mn-ea"/>
                          <a:cs typeface="+mn-cs"/>
                        </a:rPr>
                        <a:t>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Network Slicing Phase</a:t>
                      </a:r>
                      <a:r>
                        <a:rPr lang="en-US" altLang="zh-CN" sz="1200" b="1" i="0" u="none" strike="noStrike">
                          <a:solidFill>
                            <a:schemeClr val="bg1"/>
                          </a:solidFill>
                          <a:effectLst/>
                          <a:latin typeface="Calibri" panose="020F0502020204030204" pitchFamily="34" charset="0"/>
                        </a:rPr>
                        <a:t>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rgbClr val="7030A0"/>
                          </a:solidFill>
                          <a:latin typeface="+mn-lt"/>
                          <a:ea typeface="+mn-ea"/>
                          <a:cs typeface="+mn-cs"/>
                        </a:rPr>
                        <a:t>100% -&gt; 100%</a:t>
                      </a:r>
                      <a:endParaRPr lang="en-US" sz="1200" b="1" kern="120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bg1"/>
                          </a:solidFill>
                          <a:latin typeface="+mn-lt"/>
                          <a:ea typeface="+mn-ea"/>
                          <a:cs typeface="+mn-cs"/>
                        </a:rPr>
                        <a:t>Dec, 2022</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a:solidFill>
                            <a:schemeClr val="bg1"/>
                          </a:solidFill>
                          <a:latin typeface="+mn-lt"/>
                          <a:ea typeface="+mn-ea"/>
                          <a:cs typeface="+mn-cs"/>
                        </a:rPr>
                        <a:t>SP-220073</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07718">
                <a:tc>
                  <a:txBody>
                    <a:bodyPr/>
                    <a:lstStyle/>
                    <a:p>
                      <a:r>
                        <a:rPr kumimoji="0" lang="en-US" sz="1200" b="1" i="0" u="none" strike="noStrike" kern="1200" cap="none" normalizeH="0" baseline="0">
                          <a:ln>
                            <a:noFill/>
                          </a:ln>
                          <a:solidFill>
                            <a:schemeClr val="bg1"/>
                          </a:solidFill>
                          <a:effectLst/>
                          <a:latin typeface="+mn-lt"/>
                          <a:ea typeface="+mn-ea"/>
                          <a:cs typeface="+mn-cs"/>
                        </a:rPr>
                        <a:t>eNS_Ph3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Network Slicing Phase3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 -&gt;50%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bg1"/>
                          </a:solidFill>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1200" b="1" kern="1200">
                          <a:solidFill>
                            <a:schemeClr val="bg1"/>
                          </a:solidFill>
                          <a:latin typeface="+mn-lt"/>
                          <a:ea typeface="+mn-ea"/>
                          <a:cs typeface="+mn-cs"/>
                        </a:rPr>
                        <a:t>SP-221327</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80072070"/>
                  </a:ext>
                </a:extLst>
              </a:tr>
            </a:tbl>
          </a:graphicData>
        </a:graphic>
      </p:graphicFrame>
    </p:spTree>
    <p:extLst>
      <p:ext uri="{BB962C8B-B14F-4D97-AF65-F5344CB8AC3E}">
        <p14:creationId xmlns:p14="http://schemas.microsoft.com/office/powerpoint/2010/main" val="153993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(12/29)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81300"/>
            <a:ext cx="8554481" cy="343902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pPr>
            <a:r>
              <a:rPr lang="en-US" altLang="ko-KR" sz="1400" dirty="0"/>
              <a:t>Revised WID (SP-230092) </a:t>
            </a:r>
            <a:r>
              <a:rPr lang="en-US" altLang="de-DE" sz="1400" dirty="0"/>
              <a:t>sent for approval </a:t>
            </a:r>
            <a:r>
              <a:rPr lang="en-US" altLang="zh-CN" sz="1400" kern="0" dirty="0"/>
              <a:t>to SA#99 </a:t>
            </a:r>
            <a:r>
              <a:rPr lang="en-US" altLang="de-DE" sz="1400" dirty="0"/>
              <a:t>.</a:t>
            </a:r>
          </a:p>
          <a:p>
            <a:pPr lvl="1">
              <a:spcBef>
                <a:spcPts val="0"/>
              </a:spcBef>
              <a:spcAft>
                <a:spcPts val="400"/>
              </a:spcAft>
            </a:pPr>
            <a:r>
              <a:rPr lang="en-US" altLang="ko-KR" sz="1400" dirty="0"/>
              <a:t>All objectives have been discussed: </a:t>
            </a:r>
          </a:p>
          <a:p>
            <a:pPr lvl="2">
              <a:spcBef>
                <a:spcPts val="0"/>
              </a:spcBef>
              <a:spcAft>
                <a:spcPts val="400"/>
              </a:spcAft>
            </a:pPr>
            <a:r>
              <a:rPr lang="en-US" altLang="ko-KR" sz="800" dirty="0"/>
              <a:t>KI#1&amp;2: 3 CRs approved —almost complete.</a:t>
            </a:r>
          </a:p>
          <a:p>
            <a:pPr lvl="2">
              <a:spcBef>
                <a:spcPts val="0"/>
              </a:spcBef>
              <a:spcAft>
                <a:spcPts val="400"/>
              </a:spcAft>
            </a:pPr>
            <a:r>
              <a:rPr lang="en-US" altLang="ko-KR" sz="800" dirty="0"/>
              <a:t>KI#3: 4 CRs approved — </a:t>
            </a:r>
            <a:r>
              <a:rPr lang="en-US" sz="800" dirty="0"/>
              <a:t>501/503 baseline are approved, refinement and EN resolution are needed</a:t>
            </a:r>
            <a:r>
              <a:rPr lang="en-US" altLang="ko-KR" sz="800" dirty="0"/>
              <a:t>. </a:t>
            </a:r>
          </a:p>
          <a:p>
            <a:pPr lvl="2">
              <a:spcBef>
                <a:spcPts val="0"/>
              </a:spcBef>
              <a:spcAft>
                <a:spcPts val="400"/>
              </a:spcAft>
            </a:pPr>
            <a:r>
              <a:rPr lang="en-US" altLang="ko-KR" sz="800" dirty="0"/>
              <a:t>KI#4&amp;5: 3 CRs approved — </a:t>
            </a:r>
            <a:r>
              <a:rPr lang="en-US" sz="800" dirty="0"/>
              <a:t>501/503 baseline are approved, refinement and EN resolution are needed</a:t>
            </a:r>
            <a:r>
              <a:rPr lang="en-US" altLang="ko-KR" sz="800" dirty="0"/>
              <a:t>.</a:t>
            </a:r>
          </a:p>
          <a:p>
            <a:pPr lvl="2">
              <a:spcBef>
                <a:spcPts val="0"/>
              </a:spcBef>
              <a:spcAft>
                <a:spcPts val="400"/>
              </a:spcAft>
            </a:pPr>
            <a:r>
              <a:rPr lang="en-US" altLang="ko-KR" sz="800" dirty="0"/>
              <a:t>KI#6: 3 CRs approved — </a:t>
            </a:r>
            <a:r>
              <a:rPr lang="en-US" sz="800" dirty="0"/>
              <a:t>501/502/503 baseline are approved, refinement and EN resolution are needed</a:t>
            </a:r>
            <a:r>
              <a:rPr lang="en-US" altLang="ko-KR" sz="800" dirty="0"/>
              <a:t>.</a:t>
            </a:r>
          </a:p>
          <a:p>
            <a:pPr lvl="2">
              <a:spcBef>
                <a:spcPts val="0"/>
              </a:spcBef>
              <a:spcAft>
                <a:spcPts val="400"/>
              </a:spcAft>
            </a:pPr>
            <a:r>
              <a:rPr lang="en-US" altLang="ko-KR" sz="800" dirty="0"/>
              <a:t>KI#7: 2 CRs approved — </a:t>
            </a:r>
            <a:r>
              <a:rPr lang="en-US" sz="800" dirty="0"/>
              <a:t>501/503 baseline are approved, refinement and EN resolution are needed</a:t>
            </a:r>
            <a:r>
              <a:rPr lang="en-US" altLang="ko-KR" sz="800" dirty="0"/>
              <a:t>.</a:t>
            </a:r>
          </a:p>
          <a:p>
            <a:pPr lvl="2">
              <a:spcBef>
                <a:spcPts val="0"/>
              </a:spcBef>
              <a:spcAft>
                <a:spcPts val="400"/>
              </a:spcAft>
            </a:pPr>
            <a:r>
              <a:rPr lang="en-US" altLang="ko-KR" sz="800" dirty="0"/>
              <a:t>KI#8: 2 CRs approved — </a:t>
            </a:r>
            <a:r>
              <a:rPr lang="en-US" sz="800" dirty="0"/>
              <a:t>501/503 baseline are approved, refinement and EN resolution are needed.</a:t>
            </a:r>
            <a:endParaRPr lang="en-US" altLang="ko-KR" sz="800" dirty="0"/>
          </a:p>
          <a:p>
            <a:pPr lvl="2">
              <a:spcBef>
                <a:spcPts val="0"/>
              </a:spcBef>
              <a:spcAft>
                <a:spcPts val="400"/>
              </a:spcAft>
            </a:pPr>
            <a:r>
              <a:rPr lang="en-US" altLang="ko-KR" sz="800" dirty="0"/>
              <a:t>KI#9: 0 CRs approved — risk of removing the KI.</a:t>
            </a: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1 LS is sent to RAN3 about the QNC and Data rate exposure, which is related to KI#3 discussion.</a:t>
            </a: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59263808"/>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7218">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88463">
                <a:tc>
                  <a:txBody>
                    <a:bodyPr/>
                    <a:lstStyle/>
                    <a:p>
                      <a:r>
                        <a:rPr lang="en-GB" altLang="zh-CN" sz="1200" b="1" i="0" u="none" strike="noStrike" kern="1200">
                          <a:solidFill>
                            <a:schemeClr val="bg1"/>
                          </a:solidFill>
                          <a:effectLst/>
                          <a:latin typeface="Calibri" panose="020F0502020204030204" pitchFamily="34" charset="0"/>
                          <a:ea typeface="+mn-ea"/>
                          <a:cs typeface="+mn-cs"/>
                        </a:rPr>
                        <a:t>FS_XRM</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XR (Extended Reality) and media services</a:t>
                      </a:r>
                      <a:endParaRPr lang="de-DE" altLang="zh-CN"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SP-220705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88463">
                <a:tc>
                  <a:txBody>
                    <a:bodyPr/>
                    <a:lstStyle/>
                    <a:p>
                      <a:r>
                        <a:rPr lang="en-GB" altLang="zh-CN" sz="1200" b="1" i="0" u="none" strike="noStrike" kern="1200">
                          <a:solidFill>
                            <a:schemeClr val="bg1"/>
                          </a:solidFill>
                          <a:effectLst/>
                          <a:latin typeface="Calibri" panose="020F0502020204030204" pitchFamily="34" charset="0"/>
                          <a:ea typeface="+mn-ea"/>
                          <a:cs typeface="+mn-cs"/>
                        </a:rPr>
                        <a:t>XRM</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XR (Extended Reality) and media services</a:t>
                      </a:r>
                      <a:endParaRPr lang="de-DE" altLang="zh-CN"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55%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SP-221326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296959"/>
                  </a:ext>
                </a:extLst>
              </a:tr>
            </a:tbl>
          </a:graphicData>
        </a:graphic>
      </p:graphicFrame>
    </p:spTree>
    <p:extLst>
      <p:ext uri="{BB962C8B-B14F-4D97-AF65-F5344CB8AC3E}">
        <p14:creationId xmlns:p14="http://schemas.microsoft.com/office/powerpoint/2010/main" val="10858989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(13/29)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914650"/>
            <a:ext cx="8554481" cy="33371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dirty="0"/>
              <a:t>Progress since SA#98</a:t>
            </a:r>
            <a:r>
              <a:rPr lang="de-DE" altLang="de-DE" sz="1800" b="1" kern="0" dirty="0"/>
              <a:t>-e</a:t>
            </a:r>
            <a:r>
              <a:rPr lang="de-DE" altLang="de-DE" sz="1800" b="1" dirty="0"/>
              <a:t>: </a:t>
            </a:r>
            <a:endParaRPr lang="de-DE" altLang="de-DE" sz="1800" b="1" dirty="0">
              <a:solidFill>
                <a:srgbClr val="FF0000"/>
              </a:solidFill>
            </a:endParaRPr>
          </a:p>
          <a:p>
            <a:pPr lvl="1">
              <a:spcBef>
                <a:spcPts val="0"/>
              </a:spcBef>
              <a:spcAft>
                <a:spcPts val="0"/>
              </a:spcAft>
            </a:pPr>
            <a:r>
              <a:rPr lang="en-US" altLang="de-DE" sz="1400" dirty="0"/>
              <a:t>Total 4 papers are agreed, including:</a:t>
            </a:r>
          </a:p>
          <a:p>
            <a:pPr lvl="2">
              <a:spcBef>
                <a:spcPts val="0"/>
              </a:spcBef>
              <a:spcAft>
                <a:spcPts val="0"/>
              </a:spcAft>
            </a:pPr>
            <a:r>
              <a:rPr lang="en-US" altLang="de-DE" sz="1400" dirty="0"/>
              <a:t>3 normative CRs (S2-2301859/S2-2301477/S2-2301448)</a:t>
            </a:r>
          </a:p>
          <a:p>
            <a:pPr lvl="2">
              <a:spcBef>
                <a:spcPts val="0"/>
              </a:spcBef>
              <a:spcAft>
                <a:spcPts val="0"/>
              </a:spcAft>
            </a:pPr>
            <a:r>
              <a:rPr lang="en-US" altLang="de-DE" sz="1400" dirty="0"/>
              <a:t>1 LS (S2-2301858) to RAN3/RAN2 for further question related to RAN reply LS</a:t>
            </a:r>
          </a:p>
          <a:p>
            <a:pPr lvl="1">
              <a:spcBef>
                <a:spcPts val="0"/>
              </a:spcBef>
              <a:spcAft>
                <a:spcPts val="0"/>
              </a:spcAft>
            </a:pPr>
            <a:r>
              <a:rPr lang="en-US" altLang="de-DE" sz="1400" dirty="0"/>
              <a:t>Normative work is considered 95% finished</a:t>
            </a:r>
          </a:p>
          <a:p>
            <a:pPr lvl="1">
              <a:spcBef>
                <a:spcPts val="0"/>
              </a:spcBef>
              <a:spcAft>
                <a:spcPts val="0"/>
              </a:spcAft>
            </a:pPr>
            <a:r>
              <a:rPr lang="en-US" altLang="de-DE" sz="1400" dirty="0"/>
              <a:t>Total TUs planed for normative work is 1 TU and it is used. 0.25 TU extra is planned for next meeting for LS response handling from RAN</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Further LS responses from RAN WGs to solve remaining ENs</a:t>
            </a:r>
          </a:p>
          <a:p>
            <a:pPr lvl="1">
              <a:spcBef>
                <a:spcPts val="0"/>
              </a:spcBef>
              <a:spcAft>
                <a:spcPts val="300"/>
              </a:spcAft>
            </a:pPr>
            <a:endParaRPr lang="en-US" sz="1200" dirty="0"/>
          </a:p>
          <a:p>
            <a:pPr marL="457200" lvl="1" indent="-457200">
              <a:spcBef>
                <a:spcPts val="0"/>
              </a:spcBef>
              <a:spcAft>
                <a:spcPts val="0"/>
              </a:spcAft>
              <a:buBlip>
                <a:blip r:embed="rId2"/>
              </a:buBlip>
            </a:pPr>
            <a:r>
              <a:rPr lang="de-DE" sz="1800" b="1" dirty="0">
                <a:ea typeface="+mn-ea"/>
                <a:cs typeface="+mn-cs"/>
              </a:rPr>
              <a:t>Next steps:</a:t>
            </a:r>
          </a:p>
          <a:p>
            <a:pPr lvl="1">
              <a:spcBef>
                <a:spcPts val="0"/>
              </a:spcBef>
              <a:spcAft>
                <a:spcPts val="0"/>
              </a:spcAft>
            </a:pPr>
            <a:r>
              <a:rPr lang="en-US" sz="1400" kern="0" dirty="0"/>
              <a:t>Finalize the normative work in accordance with the conclusions drawn by the TR and as specified in the WID. </a:t>
            </a:r>
          </a:p>
          <a:p>
            <a:pPr marL="0" lvl="1" indent="0">
              <a:spcBef>
                <a:spcPts val="0"/>
              </a:spcBef>
              <a:spcAft>
                <a:spcPts val="0"/>
              </a:spcAft>
              <a:buNone/>
            </a:pPr>
            <a:endParaRPr lang="de-DE" sz="1800" b="1" dirty="0">
              <a:ea typeface="+mn-ea"/>
              <a:cs typeface="+mn-cs"/>
            </a:endParaRPr>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252297256"/>
              </p:ext>
            </p:extLst>
          </p:nvPr>
        </p:nvGraphicFramePr>
        <p:xfrm>
          <a:off x="138173" y="1312782"/>
          <a:ext cx="8810067" cy="1323793"/>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3082">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2617">
                <a:tc>
                  <a:txBody>
                    <a:bodyPr/>
                    <a:lstStyle/>
                    <a:p>
                      <a:r>
                        <a:rPr lang="en-US" sz="1200" b="1" kern="1200">
                          <a:solidFill>
                            <a:schemeClr val="lt1"/>
                          </a:solidFill>
                          <a:effectLst/>
                          <a:latin typeface="+mn-lt"/>
                          <a:ea typeface="+mn-ea"/>
                          <a:cs typeface="+mn-cs"/>
                        </a:rPr>
                        <a:t>FS_REDCAP_Ph2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a:t>
                      </a:r>
                      <a:r>
                        <a:rPr lang="en-US" sz="1200" b="1" i="0" u="none" strike="noStrike" err="1">
                          <a:solidFill>
                            <a:schemeClr val="bg1"/>
                          </a:solidFill>
                          <a:effectLst/>
                          <a:latin typeface="Calibri" panose="020F0502020204030204" pitchFamily="34" charset="0"/>
                        </a:rPr>
                        <a:t>RedCap</a:t>
                      </a:r>
                      <a:r>
                        <a:rPr lang="en-US" sz="1200" b="1" i="0" u="none" strike="noStrike">
                          <a:solidFill>
                            <a:schemeClr val="bg1"/>
                          </a:solidFill>
                          <a:effectLst/>
                          <a:latin typeface="Calibri" panose="020F0502020204030204" pitchFamily="34" charset="0"/>
                        </a:rPr>
                        <a:t>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SP-220074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93333">
                <a:tc>
                  <a:txBody>
                    <a:bodyPr/>
                    <a:lstStyle/>
                    <a:p>
                      <a:r>
                        <a:rPr kumimoji="0" lang="en-US" sz="1200" b="1" i="0" u="none" strike="noStrike" kern="1200" cap="none" normalizeH="0" baseline="0">
                          <a:ln>
                            <a:noFill/>
                          </a:ln>
                          <a:solidFill>
                            <a:schemeClr val="bg1"/>
                          </a:solidFill>
                          <a:effectLst/>
                          <a:latin typeface="+mn-lt"/>
                          <a:ea typeface="+mn-ea"/>
                          <a:cs typeface="+mn-cs"/>
                        </a:rPr>
                        <a:t>NR_REDCAP_Ph2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i="0" u="none" strike="noStrike" kern="1200">
                          <a:solidFill>
                            <a:schemeClr val="bg1"/>
                          </a:solidFill>
                          <a:effectLst/>
                          <a:latin typeface="Calibri" panose="020F0502020204030204" pitchFamily="34" charset="0"/>
                          <a:ea typeface="+mn-ea"/>
                          <a:cs typeface="+mn-cs"/>
                        </a:rPr>
                        <a:t>5GS support of NR </a:t>
                      </a:r>
                      <a:r>
                        <a:rPr lang="en-GB" sz="1200" b="1" i="0" u="none" strike="noStrike" kern="1200" err="1">
                          <a:solidFill>
                            <a:schemeClr val="bg1"/>
                          </a:solidFill>
                          <a:effectLst/>
                          <a:latin typeface="Calibri" panose="020F0502020204030204" pitchFamily="34" charset="0"/>
                          <a:ea typeface="+mn-ea"/>
                          <a:cs typeface="+mn-cs"/>
                        </a:rPr>
                        <a:t>RedCap</a:t>
                      </a:r>
                      <a:r>
                        <a:rPr lang="en-GB" sz="1200" b="1" i="0" u="none" strike="noStrike" kern="1200">
                          <a:solidFill>
                            <a:schemeClr val="bg1"/>
                          </a:solidFill>
                          <a:effectLst/>
                          <a:latin typeface="Calibri" panose="020F0502020204030204" pitchFamily="34" charset="0"/>
                          <a:ea typeface="+mn-ea"/>
                          <a:cs typeface="+mn-cs"/>
                        </a:rPr>
                        <a:t> UE with long </a:t>
                      </a:r>
                      <a:r>
                        <a:rPr lang="en-GB" sz="1200" b="1" i="0" u="none" strike="noStrike" kern="1200" err="1">
                          <a:solidFill>
                            <a:schemeClr val="bg1"/>
                          </a:solidFill>
                          <a:effectLst/>
                          <a:latin typeface="Calibri" panose="020F0502020204030204" pitchFamily="34" charset="0"/>
                          <a:ea typeface="+mn-ea"/>
                          <a:cs typeface="+mn-cs"/>
                        </a:rPr>
                        <a:t>eDRX</a:t>
                      </a:r>
                      <a:r>
                        <a:rPr lang="en-GB" sz="1200" b="1" i="0" u="none" strike="noStrike" kern="1200">
                          <a:solidFill>
                            <a:schemeClr val="bg1"/>
                          </a:solidFill>
                          <a:effectLst/>
                          <a:latin typeface="Calibri" panose="020F0502020204030204" pitchFamily="34" charset="0"/>
                          <a:ea typeface="+mn-ea"/>
                          <a:cs typeface="+mn-cs"/>
                        </a:rPr>
                        <a:t> for RRC_INACTIVE State</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60%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Mar, 2023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white"/>
                          </a:solidFill>
                          <a:effectLst/>
                          <a:uLnTx/>
                          <a:uFillTx/>
                          <a:latin typeface="+mn-lt"/>
                          <a:ea typeface="+mn-ea"/>
                          <a:cs typeface="+mn-cs"/>
                        </a:rPr>
                        <a:t>SP-220803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927926895"/>
                  </a:ext>
                </a:extLst>
              </a:tr>
            </a:tbl>
          </a:graphicData>
        </a:graphic>
      </p:graphicFrame>
    </p:spTree>
    <p:extLst>
      <p:ext uri="{BB962C8B-B14F-4D97-AF65-F5344CB8AC3E}">
        <p14:creationId xmlns:p14="http://schemas.microsoft.com/office/powerpoint/2010/main" val="2105198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(14/29)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3038474"/>
            <a:ext cx="8554481" cy="318185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altLang="zh-CN" sz="1400" dirty="0"/>
              <a:t>4 contributions to #154AHE and 19 contributions to #155 were submitted</a:t>
            </a:r>
          </a:p>
          <a:p>
            <a:pPr lvl="1">
              <a:spcBef>
                <a:spcPts val="0"/>
              </a:spcBef>
              <a:spcAft>
                <a:spcPts val="0"/>
              </a:spcAft>
            </a:pPr>
            <a:r>
              <a:rPr lang="en-US" altLang="zh-CN" sz="1400" dirty="0"/>
              <a:t>Architectures and main procedures of IMS DC were agreed</a:t>
            </a:r>
            <a:endParaRPr lang="en-GB" altLang="zh-CN" sz="1400" dirty="0">
              <a:ea typeface="宋体"/>
              <a:cs typeface="Times New Roman"/>
            </a:endParaRPr>
          </a:p>
          <a:p>
            <a:pPr lvl="1">
              <a:spcBef>
                <a:spcPts val="0"/>
              </a:spcBef>
              <a:spcAft>
                <a:spcPts val="0"/>
              </a:spcAft>
            </a:pPr>
            <a:r>
              <a:rPr lang="en-GB" altLang="zh-CN" sz="1400" dirty="0">
                <a:ea typeface="宋体"/>
                <a:cs typeface="Times New Roman"/>
              </a:rPr>
              <a:t>Enhancement to NRF based DCSF service registration and discovery was agreed</a:t>
            </a:r>
          </a:p>
          <a:p>
            <a:pPr lvl="1">
              <a:spcBef>
                <a:spcPts val="0"/>
              </a:spcBef>
              <a:spcAft>
                <a:spcPts val="0"/>
              </a:spcAft>
            </a:pPr>
            <a:r>
              <a:rPr lang="en-GB" altLang="zh-CN" sz="1400" dirty="0">
                <a:ea typeface="宋体"/>
                <a:cs typeface="Times New Roman"/>
              </a:rPr>
              <a:t>Services of IMS AS and DCMF are agreed</a:t>
            </a:r>
          </a:p>
          <a:p>
            <a:pPr lvl="1">
              <a:spcBef>
                <a:spcPts val="0"/>
              </a:spcBef>
              <a:spcAft>
                <a:spcPts val="0"/>
              </a:spcAft>
            </a:pPr>
            <a:r>
              <a:rPr lang="en-GB" altLang="zh-CN" sz="1400" dirty="0">
                <a:ea typeface="宋体"/>
                <a:cs typeface="Times New Roman"/>
              </a:rPr>
              <a:t>Documents for KI#2 and KI#4 were not handled due to time limit </a:t>
            </a:r>
          </a:p>
          <a:p>
            <a:pPr lvl="1">
              <a:spcBef>
                <a:spcPts val="0"/>
              </a:spcBef>
            </a:pPr>
            <a:r>
              <a:rPr lang="en-US" altLang="ko-KR" sz="1400" dirty="0"/>
              <a:t>Revised WID (SP-230098) </a:t>
            </a:r>
            <a:r>
              <a:rPr lang="en-US" altLang="de-DE" sz="1400" dirty="0"/>
              <a:t>sent for approval </a:t>
            </a:r>
            <a:r>
              <a:rPr lang="en-US" altLang="zh-CN" sz="1400" kern="0" dirty="0"/>
              <a:t>to SA#99 </a:t>
            </a:r>
            <a:r>
              <a:rPr lang="en-US" altLang="de-DE" sz="1400" dirty="0"/>
              <a:t>.</a:t>
            </a:r>
          </a:p>
          <a:p>
            <a:pPr lvl="1">
              <a:spcBef>
                <a:spcPts val="0"/>
              </a:spcBef>
            </a:pPr>
            <a:r>
              <a:rPr lang="en-US" altLang="de-DE" sz="1400" dirty="0"/>
              <a:t>TR 23.700-87 is submitted to SA#99 for approval.</a:t>
            </a: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altLang="de-DE" sz="1400" dirty="0"/>
              <a:t>None</a:t>
            </a:r>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56346113"/>
              </p:ext>
            </p:extLst>
          </p:nvPr>
        </p:nvGraphicFramePr>
        <p:xfrm>
          <a:off x="138173" y="1312782"/>
          <a:ext cx="8810067" cy="145746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65786">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3132">
                <a:tc>
                  <a:txBody>
                    <a:bodyPr/>
                    <a:lstStyle/>
                    <a:p>
                      <a:r>
                        <a:rPr lang="en-US" sz="1200" b="1" kern="1200">
                          <a:solidFill>
                            <a:schemeClr val="lt1"/>
                          </a:solidFill>
                          <a:effectLst/>
                          <a:latin typeface="+mn-lt"/>
                          <a:ea typeface="+mn-ea"/>
                          <a:cs typeface="+mn-cs"/>
                        </a:rPr>
                        <a:t>FS_NG_RTC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a:ln>
                            <a:noFill/>
                          </a:ln>
                          <a:solidFill>
                            <a:prstClr val="white"/>
                          </a:solidFill>
                          <a:effectLst/>
                          <a:uLnTx/>
                          <a:uFillTx/>
                          <a:latin typeface="+mn-lt"/>
                          <a:ea typeface="+mn-ea"/>
                          <a:cs typeface="+mn-cs"/>
                        </a:rPr>
                        <a:t>SP-220288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a:solidFill>
                            <a:schemeClr val="lt1"/>
                          </a:solidFill>
                          <a:effectLst/>
                          <a:latin typeface="+mn-lt"/>
                          <a:ea typeface="+mn-ea"/>
                          <a:cs typeface="+mn-cs"/>
                        </a:rPr>
                        <a:t>NG_RTC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a:ln>
                            <a:noFill/>
                          </a:ln>
                          <a:solidFill>
                            <a:prstClr val="white"/>
                          </a:solidFill>
                          <a:effectLst/>
                          <a:uLnTx/>
                          <a:uFillTx/>
                          <a:latin typeface="+mn-lt"/>
                          <a:ea typeface="+mn-ea"/>
                          <a:cs typeface="+mn-cs"/>
                        </a:rPr>
                        <a:t>SP-220804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0622240"/>
                  </a:ext>
                </a:extLst>
              </a:tr>
            </a:tbl>
          </a:graphicData>
        </a:graphic>
      </p:graphicFrame>
    </p:spTree>
    <p:extLst>
      <p:ext uri="{BB962C8B-B14F-4D97-AF65-F5344CB8AC3E}">
        <p14:creationId xmlns:p14="http://schemas.microsoft.com/office/powerpoint/2010/main" val="8511261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(15/29)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966484"/>
            <a:ext cx="8554481" cy="328530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ea typeface="+mn-ea"/>
                <a:cs typeface="+mn-cs"/>
              </a:rPr>
              <a:t>Progress since SA#98</a:t>
            </a:r>
            <a:r>
              <a:rPr lang="de-DE" altLang="de-DE" sz="1800" b="1" kern="0" dirty="0"/>
              <a:t>-e</a:t>
            </a:r>
            <a:r>
              <a:rPr lang="de-DE" altLang="de-DE" sz="1800" b="1" kern="0" dirty="0">
                <a:ea typeface="+mn-ea"/>
                <a:cs typeface="+mn-cs"/>
              </a:rPr>
              <a:t>: </a:t>
            </a:r>
            <a:endParaRPr lang="de-DE" altLang="de-DE" sz="1800" b="1" dirty="0">
              <a:solidFill>
                <a:srgbClr val="FF0000"/>
              </a:solidFill>
            </a:endParaRPr>
          </a:p>
          <a:p>
            <a:pPr lvl="1">
              <a:spcBef>
                <a:spcPts val="0"/>
              </a:spcBef>
              <a:spcAft>
                <a:spcPts val="400"/>
              </a:spcAft>
            </a:pPr>
            <a:r>
              <a:rPr lang="en-US" altLang="ko-KR" sz="1400" dirty="0"/>
              <a:t>Normative work initiated and 10 CRs agreed in SA2#154AH-e</a:t>
            </a:r>
          </a:p>
          <a:p>
            <a:pPr lvl="1">
              <a:spcBef>
                <a:spcPts val="0"/>
              </a:spcBef>
              <a:spcAft>
                <a:spcPts val="400"/>
              </a:spcAft>
            </a:pPr>
            <a:r>
              <a:rPr lang="en-US" altLang="ko-KR" sz="1400" dirty="0"/>
              <a:t>KI#6 is 100% complete</a:t>
            </a:r>
          </a:p>
          <a:p>
            <a:pPr lvl="1">
              <a:spcBef>
                <a:spcPts val="0"/>
              </a:spcBef>
              <a:spcAft>
                <a:spcPts val="400"/>
              </a:spcAft>
            </a:pPr>
            <a:r>
              <a:rPr lang="en-US" altLang="ko-KR" sz="1400" dirty="0"/>
              <a:t>KI#3 is 90% complete</a:t>
            </a:r>
          </a:p>
          <a:p>
            <a:pPr lvl="1">
              <a:spcBef>
                <a:spcPts val="0"/>
              </a:spcBef>
              <a:spcAft>
                <a:spcPts val="400"/>
              </a:spcAft>
            </a:pPr>
            <a:r>
              <a:rPr lang="en-US" altLang="ko-KR" sz="1400" dirty="0"/>
              <a:t>KI#2 and KI#5 are each 80% complete</a:t>
            </a:r>
          </a:p>
          <a:p>
            <a:pPr marL="457200" lvl="1" indent="-457200">
              <a:spcBef>
                <a:spcPts val="0"/>
              </a:spcBef>
              <a:spcAft>
                <a:spcPts val="0"/>
              </a:spcAft>
              <a:buFont typeface="Arial" panose="020B0604020202020204" pitchFamily="34" charset="0"/>
              <a:buBlip>
                <a:blip r:embed="rId2"/>
              </a:buBlip>
            </a:pPr>
            <a:r>
              <a:rPr lang="en-US" sz="1800" b="1" kern="0" dirty="0">
                <a:ea typeface="+mn-ea"/>
                <a:cs typeface="+mn-cs"/>
              </a:rPr>
              <a:t>RAN impacts and dependencies:</a:t>
            </a:r>
            <a:endParaRPr lang="de-DE" sz="1800" b="1" kern="0" dirty="0">
              <a:ea typeface="+mn-ea"/>
              <a:cs typeface="+mn-cs"/>
            </a:endParaRPr>
          </a:p>
          <a:p>
            <a:pPr lvl="1">
              <a:spcBef>
                <a:spcPts val="0"/>
              </a:spcBef>
              <a:spcAft>
                <a:spcPts val="400"/>
              </a:spcAft>
            </a:pPr>
            <a:r>
              <a:rPr lang="en-US" sz="1400" dirty="0"/>
              <a:t>None</a:t>
            </a:r>
          </a:p>
          <a:p>
            <a:pPr>
              <a:spcBef>
                <a:spcPts val="0"/>
              </a:spcBef>
              <a:spcAft>
                <a:spcPts val="0"/>
              </a:spcAft>
            </a:pPr>
            <a:r>
              <a:rPr lang="de-DE" sz="1800" b="1" kern="0" dirty="0"/>
              <a:t>Next steps:</a:t>
            </a:r>
            <a:endParaRPr lang="en-US" altLang="zh-CN" sz="1400" b="1" kern="0" dirty="0"/>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246092107"/>
              </p:ext>
            </p:extLst>
          </p:nvPr>
        </p:nvGraphicFramePr>
        <p:xfrm>
          <a:off x="138173" y="1312781"/>
          <a:ext cx="8810067" cy="14270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6155">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8336">
                <a:tc>
                  <a:txBody>
                    <a:bodyPr/>
                    <a:lstStyle/>
                    <a:p>
                      <a:r>
                        <a:rPr lang="en-GB" sz="1200" b="1" kern="1200">
                          <a:solidFill>
                            <a:schemeClr val="lt1"/>
                          </a:solidFill>
                          <a:effectLst/>
                          <a:latin typeface="+mn-lt"/>
                          <a:ea typeface="+mn-ea"/>
                          <a:cs typeface="+mn-cs"/>
                        </a:rPr>
                        <a:t>FS_ATSSS_Ph3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a:t>
                      </a:r>
                      <a:r>
                        <a:rPr lang="en-US" sz="1200" b="1" kern="1200">
                          <a:solidFill>
                            <a:schemeClr val="lt1"/>
                          </a:solidFill>
                          <a:effectLst/>
                          <a:latin typeface="+mn-lt"/>
                          <a:ea typeface="+mn-ea"/>
                          <a:cs typeface="+mn-cs"/>
                        </a:rPr>
                        <a:t>Access Traffic Steering, Switching and Splitting support in the 5G system architecture; Phase 3</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SP-211612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98336">
                <a:tc>
                  <a:txBody>
                    <a:bodyPr/>
                    <a:lstStyle/>
                    <a:p>
                      <a:r>
                        <a:rPr lang="en-GB" sz="1200" b="1" kern="1200">
                          <a:solidFill>
                            <a:schemeClr val="lt1"/>
                          </a:solidFill>
                          <a:effectLst/>
                          <a:latin typeface="+mn-lt"/>
                          <a:ea typeface="+mn-ea"/>
                          <a:cs typeface="+mn-cs"/>
                        </a:rPr>
                        <a:t>ATSSS_Ph3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Access Traffic Steering, Switching and Splitting support in the 5G system architecture; Phase 3</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sz="1200" b="1" kern="1200" dirty="0">
                          <a:solidFill>
                            <a:schemeClr val="lt1"/>
                          </a:solidFill>
                          <a:effectLst/>
                          <a:latin typeface="+mn-lt"/>
                          <a:ea typeface="+mn-ea"/>
                          <a:cs typeface="+mn-cs"/>
                        </a:rPr>
                        <a:t>SP-221334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50184885"/>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(16/29)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94759" y="2803358"/>
            <a:ext cx="8554481" cy="32485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400"/>
              </a:spcAft>
            </a:pPr>
            <a:r>
              <a:rPr lang="en-US" altLang="ko-KR" sz="1400" dirty="0"/>
              <a:t>1 </a:t>
            </a:r>
            <a:r>
              <a:rPr lang="en-US" altLang="ko-KR" sz="1400" dirty="0" err="1"/>
              <a:t>pCR</a:t>
            </a:r>
            <a:r>
              <a:rPr lang="en-US" altLang="ko-KR" sz="1400" dirty="0"/>
              <a:t> for </a:t>
            </a:r>
            <a:r>
              <a:rPr lang="en-US" altLang="zh-CN" sz="1400" kern="0" dirty="0"/>
              <a:t>conclusion update is</a:t>
            </a:r>
            <a:r>
              <a:rPr lang="en-US" altLang="ko-KR" sz="1400" dirty="0"/>
              <a:t> agreed.</a:t>
            </a:r>
          </a:p>
          <a:p>
            <a:pPr lvl="1">
              <a:spcBef>
                <a:spcPts val="0"/>
              </a:spcBef>
              <a:spcAft>
                <a:spcPts val="400"/>
              </a:spcAft>
            </a:pPr>
            <a:r>
              <a:rPr lang="en-US" altLang="zh-CN" sz="1400" kern="0" dirty="0"/>
              <a:t>TR 23.700-62 submitted to SA#99 for Approval.</a:t>
            </a:r>
          </a:p>
          <a:p>
            <a:pPr lvl="1">
              <a:spcBef>
                <a:spcPts val="0"/>
              </a:spcBef>
              <a:spcAft>
                <a:spcPts val="400"/>
              </a:spcAft>
            </a:pPr>
            <a:r>
              <a:rPr lang="en-US" altLang="ko-KR" sz="1400" dirty="0"/>
              <a:t>Revised WID (SP-230103) </a:t>
            </a:r>
            <a:r>
              <a:rPr lang="en-US" altLang="de-DE" sz="1400" dirty="0"/>
              <a:t>sent for approval </a:t>
            </a:r>
            <a:r>
              <a:rPr lang="en-US" altLang="zh-CN" sz="1400" kern="0" dirty="0"/>
              <a:t>to SA#99 </a:t>
            </a:r>
            <a:r>
              <a:rPr lang="en-US" altLang="de-DE" sz="1400" dirty="0"/>
              <a:t>.</a:t>
            </a:r>
            <a:endParaRPr lang="en-US" sz="1800" b="1"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de-DE" sz="1400" dirty="0">
                <a:cs typeface="+mn-ea"/>
                <a:sym typeface="+mn-ea"/>
              </a:rPr>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marL="457200" lvl="1" indent="0">
              <a:spcBef>
                <a:spcPts val="0"/>
              </a:spcBef>
              <a:spcAft>
                <a:spcPts val="0"/>
              </a:spcAft>
              <a:buNone/>
            </a:pPr>
            <a:endParaRPr lang="de-DE" altLang="zh-CN" sz="1400" dirty="0">
              <a:solidFill>
                <a:srgbClr val="000000"/>
              </a:solidFill>
            </a:endParaRPr>
          </a:p>
          <a:p>
            <a:pPr lvl="1">
              <a:spcBef>
                <a:spcPts val="0"/>
              </a:spcBef>
              <a:spcAft>
                <a:spcPts val="0"/>
              </a:spcAft>
            </a:pPr>
            <a:endParaRPr lang="de-DE" altLang="zh-CN" sz="1400" dirty="0">
              <a:solidFill>
                <a:srgbClr val="000000"/>
              </a:solidFill>
            </a:endParaRP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72197923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53584">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45385">
                <a:tc>
                  <a:txBody>
                    <a:bodyPr/>
                    <a:lstStyle/>
                    <a:p>
                      <a:r>
                        <a:rPr lang="en-GB" altLang="zh-CN" sz="1200" b="1" i="0" u="none" strike="noStrike" kern="1200">
                          <a:solidFill>
                            <a:schemeClr val="bg1"/>
                          </a:solidFill>
                          <a:effectLst/>
                          <a:latin typeface="Calibri" panose="020F0502020204030204" pitchFamily="34" charset="0"/>
                          <a:ea typeface="+mn-ea"/>
                          <a:cs typeface="+mn-cs"/>
                        </a:rPr>
                        <a:t>FS_</a:t>
                      </a:r>
                      <a:r>
                        <a:rPr lang="en-US" altLang="zh-CN" sz="1200" b="1" i="0" u="none" strike="noStrike" kern="1200">
                          <a:solidFill>
                            <a:schemeClr val="bg1"/>
                          </a:solidFill>
                          <a:effectLst/>
                          <a:latin typeface="Calibri" panose="020F0502020204030204" pitchFamily="34" charset="0"/>
                          <a:ea typeface="+mn-ea"/>
                          <a:cs typeface="+mn-cs"/>
                        </a:rPr>
                        <a:t>UPEAS</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UPF enhancement for Exposure And SBA</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kumimoji="0" lang="en-US" sz="1200" b="1" i="0" u="none" strike="noStrike" kern="1200" cap="none" spc="0" normalizeH="0" baseline="0" noProof="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45385">
                <a:tc>
                  <a:txBody>
                    <a:bodyPr/>
                    <a:lstStyle/>
                    <a:p>
                      <a:r>
                        <a:rPr lang="en-US" altLang="zh-CN" sz="1200" b="1" i="0" u="none" strike="noStrike" kern="1200">
                          <a:solidFill>
                            <a:schemeClr val="bg1"/>
                          </a:solidFill>
                          <a:effectLst/>
                          <a:latin typeface="Calibri" panose="020F0502020204030204" pitchFamily="34" charset="0"/>
                          <a:ea typeface="+mn-ea"/>
                          <a:cs typeface="+mn-cs"/>
                        </a:rPr>
                        <a:t>UPEAS</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UPF enhancement for Exposure And SBA</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20% -&gt; 75%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SP-220809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8992532"/>
                  </a:ext>
                </a:extLst>
              </a:tr>
            </a:tbl>
          </a:graphicData>
        </a:graphic>
      </p:graphicFrame>
    </p:spTree>
    <p:extLst>
      <p:ext uri="{BB962C8B-B14F-4D97-AF65-F5344CB8AC3E}">
        <p14:creationId xmlns:p14="http://schemas.microsoft.com/office/powerpoint/2010/main" val="11713681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(17/29)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400"/>
              </a:spcAft>
            </a:pPr>
            <a:r>
              <a:rPr lang="en-US" altLang="ko-KR" sz="1400" dirty="0"/>
              <a:t>Revised WID (SP-230112) </a:t>
            </a:r>
            <a:r>
              <a:rPr lang="en-US" altLang="de-DE" sz="1400" dirty="0"/>
              <a:t>sent for approval </a:t>
            </a:r>
            <a:r>
              <a:rPr lang="en-US" altLang="zh-CN" sz="1400" kern="0" dirty="0"/>
              <a:t>to SA#99 </a:t>
            </a:r>
            <a:r>
              <a:rPr lang="en-US" altLang="de-DE" sz="1400" dirty="0"/>
              <a:t>.</a:t>
            </a:r>
            <a:endParaRPr lang="en-US" sz="1800" b="1" dirty="0">
              <a:ea typeface="+mn-ea"/>
              <a:cs typeface="+mn-cs"/>
            </a:endParaRPr>
          </a:p>
          <a:p>
            <a:pPr lvl="1">
              <a:spcBef>
                <a:spcPts val="0"/>
              </a:spcBef>
              <a:spcAft>
                <a:spcPts val="400"/>
              </a:spcAft>
            </a:pPr>
            <a:r>
              <a:rPr lang="en-US" altLang="ko-KR" sz="1400" dirty="0"/>
              <a:t>All objectives have been discussed:</a:t>
            </a:r>
          </a:p>
          <a:p>
            <a:pPr lvl="2">
              <a:spcBef>
                <a:spcPts val="0"/>
              </a:spcBef>
              <a:spcAft>
                <a:spcPts val="400"/>
              </a:spcAft>
            </a:pPr>
            <a:r>
              <a:rPr lang="en-US" altLang="ko-KR" sz="1200" dirty="0"/>
              <a:t>KI#1: 12 CRs approved — major aspects of the objectives are complete, some ENs remain to be resolved, some aspects did not have time to be addressed yet.</a:t>
            </a:r>
          </a:p>
          <a:p>
            <a:pPr lvl="2">
              <a:spcBef>
                <a:spcPts val="0"/>
              </a:spcBef>
              <a:spcAft>
                <a:spcPts val="400"/>
              </a:spcAft>
            </a:pPr>
            <a:r>
              <a:rPr lang="en-US" altLang="ko-KR" sz="1200" dirty="0"/>
              <a:t>KI#3: 3 CRs approved — objective complete</a:t>
            </a:r>
          </a:p>
          <a:p>
            <a:pPr lvl="2">
              <a:spcBef>
                <a:spcPts val="0"/>
              </a:spcBef>
              <a:spcAft>
                <a:spcPts val="400"/>
              </a:spcAft>
            </a:pPr>
            <a:r>
              <a:rPr lang="en-US" altLang="ko-KR" sz="1200" dirty="0"/>
              <a:t>KI#4: 16 CRs approved — major aspects of the objectives are complete, some ENs remain to be resolved</a:t>
            </a:r>
          </a:p>
          <a:p>
            <a:pPr lvl="2">
              <a:spcBef>
                <a:spcPts val="0"/>
              </a:spcBef>
              <a:spcAft>
                <a:spcPts val="400"/>
              </a:spcAft>
            </a:pPr>
            <a:r>
              <a:rPr lang="en-US" altLang="ko-KR" sz="1200" dirty="0"/>
              <a:t>KI#5:  5 CRs approved — objective complete</a:t>
            </a:r>
          </a:p>
          <a:p>
            <a:pPr lvl="2">
              <a:spcBef>
                <a:spcPts val="0"/>
              </a:spcBef>
              <a:spcAft>
                <a:spcPts val="400"/>
              </a:spcAft>
            </a:pPr>
            <a:r>
              <a:rPr lang="en-US" altLang="ko-KR" sz="1200" dirty="0"/>
              <a:t>KI#7: 3 CRs approved — major aspects have progressed, an EN remains to be resolved</a:t>
            </a: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None.</a:t>
            </a:r>
            <a:endParaRPr lang="en-GB" altLang="zh-CN" sz="140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05592841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28623">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63021">
                <a:tc>
                  <a:txBody>
                    <a:bodyPr/>
                    <a:lstStyle/>
                    <a:p>
                      <a:r>
                        <a:rPr lang="en-US" sz="1200" b="1" kern="1200">
                          <a:solidFill>
                            <a:schemeClr val="lt1"/>
                          </a:solidFill>
                          <a:effectLst/>
                          <a:latin typeface="+mn-lt"/>
                          <a:ea typeface="+mn-ea"/>
                          <a:cs typeface="+mn-cs"/>
                        </a:rPr>
                        <a:t>FS_EDGE_Ph2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Edge Computing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Dec, 2022</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SP-220352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3982">
                <a:tc>
                  <a:txBody>
                    <a:bodyPr/>
                    <a:lstStyle/>
                    <a:p>
                      <a:r>
                        <a:rPr lang="en-US" sz="1200" b="1" kern="1200">
                          <a:solidFill>
                            <a:schemeClr val="lt1"/>
                          </a:solidFill>
                          <a:effectLst/>
                          <a:latin typeface="+mn-lt"/>
                          <a:ea typeface="+mn-ea"/>
                          <a:cs typeface="+mn-cs"/>
                        </a:rPr>
                        <a:t>EDGE_Ph2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Edge Computing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SP-221337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4116430675"/>
                  </a:ext>
                </a:extLst>
              </a:tr>
            </a:tbl>
          </a:graphicData>
        </a:graphic>
      </p:graphicFrame>
    </p:spTree>
    <p:extLst>
      <p:ext uri="{BB962C8B-B14F-4D97-AF65-F5344CB8AC3E}">
        <p14:creationId xmlns:p14="http://schemas.microsoft.com/office/powerpoint/2010/main" val="3093882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(18/29)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75856"/>
            <a:ext cx="8554481" cy="34444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altLang="zh-CN" sz="1200" dirty="0"/>
              <a:t>2 P-CRs agreed to resolve the open items in TR conclusion for KI#1/KI#6.</a:t>
            </a:r>
          </a:p>
          <a:p>
            <a:pPr lvl="1">
              <a:spcBef>
                <a:spcPts val="0"/>
              </a:spcBef>
              <a:spcAft>
                <a:spcPts val="0"/>
              </a:spcAft>
            </a:pPr>
            <a:r>
              <a:rPr lang="en-US" altLang="zh-CN" sz="1200" kern="0" dirty="0"/>
              <a:t>2 LS out sent to RAN2, RAN3 to obtain their feedback related to “</a:t>
            </a:r>
            <a:r>
              <a:rPr lang="en-GB" sz="1200" dirty="0"/>
              <a:t>proposed method for Time Synchronization status reporting to UE(s)”, “UL scenario of Reactive RAN feedback for burst sending time adjustment”.</a:t>
            </a:r>
          </a:p>
          <a:p>
            <a:pPr lvl="1">
              <a:spcBef>
                <a:spcPts val="0"/>
              </a:spcBef>
              <a:spcAft>
                <a:spcPts val="0"/>
              </a:spcAft>
            </a:pPr>
            <a:r>
              <a:rPr lang="en-GB" altLang="zh-CN" sz="1200" dirty="0"/>
              <a:t>19 CRs agreed to TS 23.501/2/3. </a:t>
            </a:r>
          </a:p>
          <a:p>
            <a:pPr lvl="1">
              <a:spcBef>
                <a:spcPts val="0"/>
              </a:spcBef>
              <a:spcAft>
                <a:spcPts val="0"/>
              </a:spcAft>
            </a:pPr>
            <a:r>
              <a:rPr lang="en-US" altLang="zh-CN" sz="1200" dirty="0"/>
              <a:t>Resolve open items during normative phase considering RAN feedback.</a:t>
            </a:r>
          </a:p>
          <a:p>
            <a:pPr lvl="1">
              <a:spcBef>
                <a:spcPts val="0"/>
              </a:spcBef>
              <a:spcAft>
                <a:spcPts val="400"/>
              </a:spcAft>
            </a:pPr>
            <a:r>
              <a:rPr lang="en-US" altLang="ko-KR" sz="1200" dirty="0"/>
              <a:t>Revised WID (SP-230107) </a:t>
            </a:r>
            <a:r>
              <a:rPr lang="en-US" altLang="de-DE" sz="1200" dirty="0"/>
              <a:t>sent for approval </a:t>
            </a:r>
            <a:r>
              <a:rPr lang="en-US" altLang="zh-CN" sz="1200" kern="0" dirty="0"/>
              <a:t>to SA#99.</a:t>
            </a:r>
          </a:p>
          <a:p>
            <a:pPr marL="457200" lvl="1" indent="0">
              <a:spcBef>
                <a:spcPts val="0"/>
              </a:spcBef>
              <a:spcAft>
                <a:spcPts val="400"/>
              </a:spcAft>
              <a:buNone/>
            </a:pPr>
            <a:endParaRPr lang="en-US" sz="1600" b="1"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200" dirty="0"/>
              <a:t>S2-2301420 – LS on </a:t>
            </a:r>
            <a:r>
              <a:rPr lang="en-GB" sz="1200" dirty="0"/>
              <a:t>UL scenario of Reactive RAN feedback for burst sending time adjustment</a:t>
            </a:r>
            <a:r>
              <a:rPr lang="en-US" sz="1200" dirty="0"/>
              <a:t>.</a:t>
            </a:r>
          </a:p>
          <a:p>
            <a:pPr lvl="1">
              <a:spcBef>
                <a:spcPts val="0"/>
              </a:spcBef>
              <a:spcAft>
                <a:spcPts val="0"/>
              </a:spcAft>
            </a:pPr>
            <a:r>
              <a:rPr lang="en-US" sz="1200" dirty="0"/>
              <a:t>S2-2201463 – </a:t>
            </a:r>
            <a:r>
              <a:rPr lang="en-GB" sz="1200" dirty="0"/>
              <a:t>proposed method for Time Synchronization status reporting to UE(s)</a:t>
            </a:r>
          </a:p>
          <a:p>
            <a:pPr marL="457200" lvl="1" indent="0">
              <a:spcBef>
                <a:spcPts val="0"/>
              </a:spcBef>
              <a:spcAft>
                <a:spcPts val="0"/>
              </a:spcAft>
              <a:buNone/>
            </a:pPr>
            <a:endParaRPr lang="en-GB" sz="120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20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782224273"/>
              </p:ext>
            </p:extLst>
          </p:nvPr>
        </p:nvGraphicFramePr>
        <p:xfrm>
          <a:off x="138173" y="1312782"/>
          <a:ext cx="8810067" cy="124413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02159">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9060">
                <a:tc>
                  <a:txBody>
                    <a:bodyPr/>
                    <a:lstStyle/>
                    <a:p>
                      <a:r>
                        <a:rPr lang="en-US" sz="1200" b="1" kern="1200">
                          <a:solidFill>
                            <a:schemeClr val="lt1"/>
                          </a:solidFill>
                          <a:effectLst/>
                          <a:latin typeface="+mn-lt"/>
                          <a:ea typeface="+mn-ea"/>
                          <a:cs typeface="+mn-cs"/>
                        </a:rPr>
                        <a:t>FS_5TRS_URLLC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5G Timing Resiliency and TSC &amp; URLLC enhancements</a:t>
                      </a:r>
                      <a:endParaRPr lang="en-US"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a:effectLst/>
                        </a:rPr>
                        <a:t>SP-211634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7699">
                <a:tc>
                  <a:txBody>
                    <a:bodyPr/>
                    <a:lstStyle/>
                    <a:p>
                      <a:r>
                        <a:rPr lang="en-US" sz="1200" b="1" kern="1200">
                          <a:solidFill>
                            <a:schemeClr val="lt1"/>
                          </a:solidFill>
                          <a:effectLst/>
                          <a:latin typeface="+mn-lt"/>
                          <a:ea typeface="+mn-ea"/>
                          <a:cs typeface="+mn-cs"/>
                        </a:rPr>
                        <a:t>TRS_URLLC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5G Timing Resiliency and TSC &amp; URLLC enhancements</a:t>
                      </a:r>
                      <a:endParaRPr lang="en-US"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 </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dirty="0">
                          <a:effectLst/>
                        </a:rPr>
                        <a:t>SP-221341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922871"/>
                  </a:ext>
                </a:extLst>
              </a:tr>
            </a:tbl>
          </a:graphicData>
        </a:graphic>
      </p:graphicFrame>
    </p:spTree>
    <p:extLst>
      <p:ext uri="{BB962C8B-B14F-4D97-AF65-F5344CB8AC3E}">
        <p14:creationId xmlns:p14="http://schemas.microsoft.com/office/powerpoint/2010/main" val="15567573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(19/29)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628900"/>
            <a:ext cx="8554481" cy="35914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sz="1400" kern="0" dirty="0">
                <a:ea typeface="+mn-ea"/>
                <a:cs typeface="+mn-cs"/>
              </a:rPr>
              <a:t>Normative Phase work progress to 40%, 9 CR approved, 1 CR (</a:t>
            </a:r>
            <a:r>
              <a:rPr lang="en-US" altLang="zh-CN" sz="1400" kern="0" dirty="0"/>
              <a:t>S2-2301451</a:t>
            </a:r>
            <a:r>
              <a:rPr lang="en-US" sz="1400" kern="0" dirty="0">
                <a:ea typeface="+mn-ea"/>
                <a:cs typeface="+mn-cs"/>
              </a:rPr>
              <a:t>) technically endorsed.</a:t>
            </a:r>
          </a:p>
          <a:p>
            <a:pPr lvl="1">
              <a:spcBef>
                <a:spcPts val="0"/>
              </a:spcBef>
              <a:spcAft>
                <a:spcPts val="0"/>
              </a:spcAft>
            </a:pPr>
            <a:r>
              <a:rPr lang="en-US" sz="1400" kern="0" dirty="0">
                <a:ea typeface="+mn-ea"/>
                <a:cs typeface="+mn-cs"/>
              </a:rPr>
              <a:t>1.5 TU remaining for the WID. </a:t>
            </a:r>
          </a:p>
          <a:p>
            <a:pPr lvl="1">
              <a:spcBef>
                <a:spcPts val="0"/>
              </a:spcBef>
              <a:spcAft>
                <a:spcPts val="400"/>
              </a:spcAft>
            </a:pPr>
            <a:r>
              <a:rPr lang="en-US" altLang="ko-KR" sz="1400" dirty="0"/>
              <a:t>Revised WID (SP-230105) </a:t>
            </a:r>
            <a:r>
              <a:rPr lang="en-US" altLang="de-DE" sz="1400" dirty="0"/>
              <a:t>sent for approval </a:t>
            </a:r>
            <a:r>
              <a:rPr lang="en-US" altLang="zh-CN" sz="1400" kern="0" dirty="0"/>
              <a:t>to SA#99 </a:t>
            </a:r>
            <a:r>
              <a:rPr lang="en-US" altLang="de-DE" sz="1400" dirty="0"/>
              <a:t>.</a:t>
            </a:r>
            <a:endParaRPr lang="en-US" sz="1800" b="1" dirty="0">
              <a:ea typeface="+mn-ea"/>
              <a:cs typeface="+mn-cs"/>
            </a:endParaRPr>
          </a:p>
          <a:p>
            <a:pPr lvl="1">
              <a:spcBef>
                <a:spcPts val="0"/>
              </a:spcBef>
              <a:spcAft>
                <a:spcPts val="0"/>
              </a:spcAft>
            </a:pPr>
            <a:endParaRPr lang="en-US" altLang="ko-KR"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Pending response from RAN2/3 on LS (S2-2211437) regarding the support of certain features based on SA2 conclusions.</a:t>
            </a:r>
            <a:endParaRPr lang="en-US" sz="1200" strike="sngStrike" kern="0" dirty="0"/>
          </a:p>
          <a:p>
            <a:pPr lvl="0">
              <a:spcBef>
                <a:spcPts val="0"/>
              </a:spcBef>
              <a:spcAft>
                <a:spcPts val="300"/>
              </a:spcAft>
            </a:pPr>
            <a:r>
              <a:rPr lang="en-US" sz="1400" kern="0" dirty="0"/>
              <a:t> </a:t>
            </a:r>
            <a:r>
              <a:rPr lang="de-DE" sz="1800" b="1" dirty="0"/>
              <a:t>Other WG dependencies</a:t>
            </a:r>
          </a:p>
          <a:p>
            <a:pPr lvl="1">
              <a:spcBef>
                <a:spcPts val="0"/>
              </a:spcBef>
              <a:spcAft>
                <a:spcPts val="300"/>
              </a:spcAft>
            </a:pPr>
            <a:r>
              <a:rPr lang="en-US" sz="1200" dirty="0"/>
              <a:t>One LS (S2-2301465) sent to  SA3/SA5 (and cc RAN3) regarding the secure and trusted access to the serving PLMN OAM server by a MBSR</a:t>
            </a:r>
            <a:r>
              <a:rPr lang="en-US" altLang="zh-CN" sz="1200" kern="0" dirty="0"/>
              <a:t>.</a:t>
            </a:r>
            <a:endParaRPr lang="en-US" sz="1100" strike="sngStrike"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71840321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7460">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87661">
                <a:tc>
                  <a:txBody>
                    <a:bodyPr/>
                    <a:lstStyle/>
                    <a:p>
                      <a:r>
                        <a:rPr lang="en-GB" altLang="zh-CN" sz="1200" b="1" i="0" u="none" strike="noStrike" kern="1200">
                          <a:solidFill>
                            <a:schemeClr val="bg1"/>
                          </a:solidFill>
                          <a:effectLst/>
                          <a:latin typeface="Calibri" panose="020F0502020204030204" pitchFamily="34" charset="0"/>
                          <a:ea typeface="+mn-ea"/>
                          <a:cs typeface="+mn-cs"/>
                        </a:rPr>
                        <a:t>FS_VMR</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Vehicle Mounted Relays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87661">
                <a:tc>
                  <a:txBody>
                    <a:bodyPr/>
                    <a:lstStyle/>
                    <a:p>
                      <a:r>
                        <a:rPr lang="en-US" sz="1200" b="1" i="0" u="none" strike="noStrike" kern="1200">
                          <a:solidFill>
                            <a:schemeClr val="bg1"/>
                          </a:solidFill>
                          <a:effectLst/>
                          <a:latin typeface="Calibri" panose="020F0502020204030204" pitchFamily="34" charset="0"/>
                          <a:ea typeface="+mn-ea"/>
                          <a:cs typeface="+mn-cs"/>
                        </a:rPr>
                        <a:t>VMR_ARCH</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kern="1200">
                          <a:solidFill>
                            <a:schemeClr val="bg1"/>
                          </a:solidFill>
                          <a:effectLst/>
                          <a:latin typeface="Calibri" panose="020F0502020204030204" pitchFamily="34" charset="0"/>
                          <a:ea typeface="+mn-ea"/>
                          <a:cs typeface="+mn-cs"/>
                        </a:rPr>
                        <a:t>Architecture Enhancements for Vehicle Mounted Relays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20% -&gt; 40%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SP-221328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95366737"/>
                  </a:ext>
                </a:extLst>
              </a:tr>
            </a:tbl>
          </a:graphicData>
        </a:graphic>
      </p:graphicFrame>
    </p:spTree>
    <p:extLst>
      <p:ext uri="{BB962C8B-B14F-4D97-AF65-F5344CB8AC3E}">
        <p14:creationId xmlns:p14="http://schemas.microsoft.com/office/powerpoint/2010/main" val="28515580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(20/29)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endParaRPr lang="de-DE" altLang="de-DE" sz="1800" b="1" kern="0" dirty="0">
              <a:solidFill>
                <a:srgbClr val="FF0000"/>
              </a:solidFill>
            </a:endParaRPr>
          </a:p>
          <a:p>
            <a:pPr marL="628650" lvl="1" indent="-342900">
              <a:buFont typeface="Symbol" panose="05050102010706020507" pitchFamily="18" charset="2"/>
              <a:buChar char=""/>
            </a:pPr>
            <a:r>
              <a:rPr lang="en-CA" sz="1400" dirty="0">
                <a:latin typeface="Calibri" panose="020F0502020204030204" pitchFamily="34" charset="0"/>
              </a:rPr>
              <a:t>Concluded (evaluation and conclusions) on KI 1 (different handling of different devices) using BBF/</a:t>
            </a:r>
            <a:r>
              <a:rPr lang="en-CA" sz="1400" dirty="0" err="1">
                <a:latin typeface="Calibri" panose="020F0502020204030204" pitchFamily="34" charset="0"/>
              </a:rPr>
              <a:t>CableLabs</a:t>
            </a:r>
            <a:r>
              <a:rPr lang="en-CA" sz="1400" dirty="0">
                <a:latin typeface="Calibri" panose="020F0502020204030204" pitchFamily="34" charset="0"/>
              </a:rPr>
              <a:t> feedback. </a:t>
            </a:r>
          </a:p>
          <a:p>
            <a:pPr marL="628650" lvl="1" indent="-342900">
              <a:buFont typeface="Symbol" panose="05050102010706020507" pitchFamily="18" charset="2"/>
              <a:buChar char=""/>
            </a:pPr>
            <a:r>
              <a:rPr lang="en-CA" sz="1400" dirty="0">
                <a:latin typeface="Calibri" panose="020F0502020204030204" pitchFamily="34" charset="0"/>
              </a:rPr>
              <a:t>WID updated based on KI1 conclusions</a:t>
            </a:r>
          </a:p>
          <a:p>
            <a:pPr marL="628650" lvl="1" indent="-342900">
              <a:buFont typeface="Symbol" panose="05050102010706020507" pitchFamily="18" charset="2"/>
              <a:buChar char=""/>
            </a:pPr>
            <a:r>
              <a:rPr lang="en-CA" sz="1400" dirty="0">
                <a:latin typeface="Calibri" panose="020F0502020204030204" pitchFamily="34" charset="0"/>
              </a:rPr>
              <a:t>Normative work on KI2 for TNGF</a:t>
            </a:r>
            <a:r>
              <a:rPr lang="en-GB" altLang="zh-CN" sz="1400" dirty="0"/>
              <a:t>.</a:t>
            </a:r>
          </a:p>
          <a:p>
            <a:pPr marL="628650" lvl="1" indent="-342900">
              <a:buFont typeface="Symbol" panose="05050102010706020507" pitchFamily="18" charset="2"/>
              <a:buChar char=""/>
            </a:pPr>
            <a:r>
              <a:rPr lang="en-GB" altLang="de-DE" sz="1400" kern="0" dirty="0"/>
              <a:t>TR 23.700-17 is submitted to SA#99 for approval.</a:t>
            </a:r>
          </a:p>
          <a:p>
            <a:pPr marL="628650" lvl="1" indent="-342900">
              <a:buFont typeface="Symbol" panose="05050102010706020507" pitchFamily="18" charset="2"/>
              <a:buChar char=""/>
            </a:pPr>
            <a:r>
              <a:rPr lang="en-US" altLang="ko-KR" sz="1400" dirty="0"/>
              <a:t>Revised WID (SP-230100) </a:t>
            </a:r>
            <a:r>
              <a:rPr lang="en-US" altLang="de-DE" sz="1400" dirty="0"/>
              <a:t>sent for approval </a:t>
            </a:r>
            <a:r>
              <a:rPr lang="en-US" altLang="zh-CN" sz="1400" kern="0" dirty="0"/>
              <a:t>to SA#99 </a:t>
            </a:r>
            <a:r>
              <a:rPr lang="en-US" altLang="de-DE" sz="1400" dirty="0"/>
              <a:t>.</a:t>
            </a:r>
            <a:endParaRPr lang="en-US" altLang="de-DE" sz="1400" kern="0" dirty="0"/>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kern="0" dirty="0"/>
              <a:t>None</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082039061"/>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880">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3455">
                <a:tc>
                  <a:txBody>
                    <a:bodyPr/>
                    <a:lstStyle/>
                    <a:p>
                      <a:r>
                        <a:rPr lang="en-GB" sz="1200" b="1" kern="1200">
                          <a:solidFill>
                            <a:schemeClr val="lt1"/>
                          </a:solidFill>
                          <a:effectLst/>
                          <a:latin typeface="+mn-lt"/>
                          <a:ea typeface="+mn-ea"/>
                          <a:cs typeface="+mn-cs"/>
                        </a:rPr>
                        <a:t>FS_5WWC_Ph2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the support for 5WWC</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3455">
                <a:tc>
                  <a:txBody>
                    <a:bodyPr/>
                    <a:lstStyle/>
                    <a:p>
                      <a:r>
                        <a:rPr lang="en-GB" sz="1200" b="1" kern="1200">
                          <a:solidFill>
                            <a:schemeClr val="lt1"/>
                          </a:solidFill>
                          <a:effectLst/>
                          <a:latin typeface="+mn-lt"/>
                          <a:ea typeface="+mn-ea"/>
                          <a:cs typeface="+mn-cs"/>
                        </a:rPr>
                        <a:t>5WWC_Ph2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Support for 5WWC,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 20%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noProof="0">
                          <a:solidFill>
                            <a:schemeClr val="lt1"/>
                          </a:solidFill>
                          <a:effectLst/>
                          <a:latin typeface="+mn-lt"/>
                          <a:ea typeface="+mn-ea"/>
                          <a:cs typeface="+mn-cs"/>
                          <a:sym typeface="Wingdings" panose="05000000000000000000" pitchFamily="2" charset="2"/>
                        </a:rPr>
                        <a:t>Mar</a:t>
                      </a:r>
                      <a:r>
                        <a:rPr lang="en-US" sz="1200" b="1" kern="1200" noProof="0">
                          <a:solidFill>
                            <a:schemeClr val="lt1"/>
                          </a:solidFill>
                          <a:effectLst/>
                          <a:latin typeface="+mn-lt"/>
                          <a:ea typeface="+mn-ea"/>
                          <a:cs typeface="+mn-cs"/>
                        </a:rPr>
                        <a:t>,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SP-221347</a:t>
                      </a:r>
                      <a:endParaRPr kumimoji="0" lang="en-GB" sz="1200" b="1" i="0" u="none" strike="noStrike" kern="1200" cap="none" spc="0" normalizeH="0" baseline="0" noProof="0">
                        <a:ln>
                          <a:noFill/>
                        </a:ln>
                        <a:solidFill>
                          <a:prstClr val="white"/>
                        </a:solidFill>
                        <a:effectLst/>
                        <a:uLnTx/>
                        <a:uFillTx/>
                        <a:latin typeface="+mn-lt"/>
                        <a:ea typeface="+mn-ea"/>
                        <a:cs typeface="+mn-cs"/>
                        <a:sym typeface="Wingdings" panose="05000000000000000000" pitchFamily="2" charset="2"/>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685248740"/>
                  </a:ext>
                </a:extLst>
              </a:tr>
            </a:tbl>
          </a:graphicData>
        </a:graphic>
      </p:graphicFrame>
    </p:spTree>
    <p:extLst>
      <p:ext uri="{BB962C8B-B14F-4D97-AF65-F5344CB8AC3E}">
        <p14:creationId xmlns:p14="http://schemas.microsoft.com/office/powerpoint/2010/main" val="3182743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a:t>1) General Aspects (3/7)</a:t>
            </a:r>
          </a:p>
        </p:txBody>
      </p:sp>
      <p:sp>
        <p:nvSpPr>
          <p:cNvPr id="3075" name="Content Placeholder 2"/>
          <p:cNvSpPr>
            <a:spLocks noGrp="1"/>
          </p:cNvSpPr>
          <p:nvPr>
            <p:ph idx="1"/>
          </p:nvPr>
        </p:nvSpPr>
        <p:spPr>
          <a:xfrm>
            <a:off x="482600" y="1307592"/>
            <a:ext cx="8229600" cy="4892836"/>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#154AH-e</a:t>
            </a:r>
            <a:r>
              <a:rPr lang="en-US" altLang="de-DE" sz="1800" u="sng" dirty="0">
                <a:latin typeface="Arial" panose="020B0604020202020204" pitchFamily="34" charset="0"/>
              </a:rPr>
              <a:t> </a:t>
            </a:r>
            <a:r>
              <a:rPr lang="en-US" altLang="de-DE" sz="1200" u="sng" dirty="0">
                <a:latin typeface="Arial" panose="020B0604020202020204" pitchFamily="34" charset="0"/>
              </a:rPr>
              <a:t>(16 – 20 January 2023)</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311</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#154AH-e</a:t>
            </a:r>
          </a:p>
          <a:p>
            <a:pPr lvl="1">
              <a:lnSpc>
                <a:spcPct val="80000"/>
              </a:lnSpc>
            </a:pPr>
            <a:r>
              <a:rPr lang="en-US" altLang="ko-KR" sz="14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a:t>
            </a:r>
            <a:r>
              <a:rPr lang="en-US" altLang="ko-KR" sz="1400" b="1"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8680</a:t>
            </a:r>
            <a:r>
              <a:rPr lang="en-US" altLang="ko-KR" sz="14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 </a:t>
            </a:r>
            <a:r>
              <a:rPr lang="en-US" altLang="ko-KR" sz="14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4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1750</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1730</a:t>
            </a:r>
            <a:r>
              <a:rPr lang="en-GB" altLang="ko-KR" sz="14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handled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1284</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98</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20</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34</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44</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380 </a:t>
            </a:r>
            <a:r>
              <a:rPr lang="en-US" altLang="ko-KR" sz="1400" dirty="0">
                <a:latin typeface="Arial" panose="020B0604020202020204" pitchFamily="34" charset="0"/>
                <a:ea typeface="Gulim" panose="020B0600000101010101" pitchFamily="34" charset="-127"/>
              </a:rPr>
              <a:t>(of which </a:t>
            </a:r>
            <a:r>
              <a:rPr lang="en-US" altLang="ko-KR" sz="1400" b="1" dirty="0">
                <a:latin typeface="Arial" panose="020B0604020202020204" pitchFamily="34" charset="0"/>
                <a:ea typeface="Gulim" panose="020B0600000101010101" pitchFamily="34" charset="-127"/>
              </a:rPr>
              <a:t>101</a:t>
            </a:r>
            <a:r>
              <a:rPr lang="en-US" altLang="ko-KR" sz="1400" dirty="0">
                <a:latin typeface="Arial" panose="020B0604020202020204" pitchFamily="34" charset="0"/>
                <a:ea typeface="Gulim" panose="020B0600000101010101" pitchFamily="34" charset="-127"/>
              </a:rPr>
              <a:t> were further revised at SA2#155)</a:t>
            </a: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1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#155</a:t>
            </a:r>
            <a:r>
              <a:rPr lang="en-US" altLang="de-DE" sz="1800" u="sng" dirty="0">
                <a:latin typeface="Arial" panose="020B0604020202020204" pitchFamily="34" charset="0"/>
              </a:rPr>
              <a:t> </a:t>
            </a:r>
            <a:r>
              <a:rPr lang="en-US" altLang="de-DE" sz="1200" u="sng" dirty="0">
                <a:latin typeface="Arial" panose="020B0604020202020204" pitchFamily="34" charset="0"/>
              </a:rPr>
              <a:t>(20 – 24 February 2023)</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284</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#155</a:t>
            </a:r>
            <a:br>
              <a:rPr lang="en-GB" altLang="ko-KR" sz="1800" dirty="0">
                <a:solidFill>
                  <a:srgbClr val="FF0000"/>
                </a:solidFill>
                <a:latin typeface="Arial" panose="020B0604020202020204" pitchFamily="34" charset="0"/>
                <a:ea typeface="Gulim" panose="020B0600000101010101" pitchFamily="34" charset="-127"/>
              </a:rPr>
            </a:br>
            <a:r>
              <a:rPr lang="en-GB" altLang="ko-KR" sz="1800" dirty="0">
                <a:solidFill>
                  <a:srgbClr val="FF0000"/>
                </a:solidFill>
                <a:latin typeface="Arial" panose="020B0604020202020204" pitchFamily="34" charset="0"/>
                <a:ea typeface="Gulim" panose="020B0600000101010101" pitchFamily="34" charset="-127"/>
              </a:rPr>
              <a:t>157</a:t>
            </a:r>
            <a:r>
              <a:rPr lang="en-GB" altLang="ko-KR" sz="1800" dirty="0">
                <a:latin typeface="Arial" panose="020B0604020202020204" pitchFamily="34" charset="0"/>
                <a:ea typeface="Gulim" panose="020B0600000101010101" pitchFamily="34" charset="-127"/>
              </a:rPr>
              <a:t> registered for ‘On-Line’ participation</a:t>
            </a: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1734</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1439</a:t>
            </a:r>
            <a:r>
              <a:rPr lang="en-GB" altLang="ko-KR" sz="14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handled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1293</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34</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9</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24</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55</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219</a:t>
            </a:r>
            <a:endParaRPr lang="de-DE" altLang="ko-KR" sz="1400" dirty="0">
              <a:solidFill>
                <a:srgbClr val="FF0000"/>
              </a:solidFill>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18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id="{52A06F2A-2309-4E45-AF45-1C342A48BB49}"/>
              </a:ext>
            </a:extLst>
          </p:cNvPr>
          <p:cNvSpPr>
            <a:spLocks noChangeArrowheads="1"/>
          </p:cNvSpPr>
          <p:nvPr/>
        </p:nvSpPr>
        <p:spPr bwMode="auto">
          <a:xfrm>
            <a:off x="457200" y="588610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a:solidFill>
                  <a:srgbClr val="FF0000"/>
                </a:solidFill>
                <a:ea typeface="Gulim" panose="020B0600000101010101" pitchFamily="34" charset="-127"/>
              </a:rPr>
              <a:t>898</a:t>
            </a:r>
            <a:r>
              <a:rPr lang="en-GB" altLang="ko-KR" sz="1800">
                <a:solidFill>
                  <a:srgbClr val="000000"/>
                </a:solidFill>
                <a:ea typeface="Gulim" panose="020B0600000101010101" pitchFamily="34" charset="-127"/>
              </a:rPr>
              <a:t> </a:t>
            </a:r>
            <a:r>
              <a:rPr lang="en-GB" altLang="ko-KR" sz="1800">
                <a:ea typeface="Gulim" panose="020B0600000101010101" pitchFamily="34" charset="-127"/>
              </a:rPr>
              <a:t>people registered on the SA WG2</a:t>
            </a:r>
            <a:r>
              <a:rPr lang="en-US" altLang="de-DE" sz="1800">
                <a:ea typeface="Gulim" panose="020B0600000101010101" pitchFamily="34" charset="-127"/>
              </a:rPr>
              <a:t> </a:t>
            </a:r>
            <a:r>
              <a:rPr lang="en-GB" altLang="ko-KR" sz="1800">
                <a:ea typeface="Gulim" panose="020B0600000101010101" pitchFamily="34" charset="-127"/>
              </a:rPr>
              <a:t>e-mail reflector</a:t>
            </a:r>
            <a:r>
              <a:rPr lang="en-US" altLang="de-DE" sz="1800">
                <a:ea typeface="Gulim" panose="020B0600000101010101" pitchFamily="34" charset="-127"/>
              </a:rPr>
              <a:t> on 03 March 2023</a:t>
            </a:r>
          </a:p>
        </p:txBody>
      </p:sp>
    </p:spTree>
    <p:extLst>
      <p:ext uri="{BB962C8B-B14F-4D97-AF65-F5344CB8AC3E}">
        <p14:creationId xmlns:p14="http://schemas.microsoft.com/office/powerpoint/2010/main" val="29233836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(21/29)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93759" y="2724150"/>
            <a:ext cx="8554481" cy="32485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a:t>Progress since SA#98-e:</a:t>
            </a:r>
          </a:p>
          <a:p>
            <a:pPr lvl="1">
              <a:spcBef>
                <a:spcPts val="0"/>
              </a:spcBef>
              <a:spcAft>
                <a:spcPts val="400"/>
              </a:spcAft>
            </a:pPr>
            <a:r>
              <a:rPr lang="en-US" sz="1400"/>
              <a:t>4 CRs submitted, and agreed </a:t>
            </a:r>
          </a:p>
          <a:p>
            <a:pPr lvl="1">
              <a:spcBef>
                <a:spcPts val="0"/>
              </a:spcBef>
              <a:spcAft>
                <a:spcPts val="400"/>
              </a:spcAft>
            </a:pPr>
            <a:r>
              <a:rPr lang="en-US" altLang="ko-KR" sz="1400" dirty="0"/>
              <a:t>Revised WID (SP-230108) </a:t>
            </a:r>
            <a:r>
              <a:rPr lang="en-US" altLang="de-DE" sz="1400" dirty="0"/>
              <a:t>sent for approval </a:t>
            </a:r>
            <a:r>
              <a:rPr lang="en-US" altLang="zh-CN" sz="1400" kern="0" dirty="0"/>
              <a:t>to SA#99 </a:t>
            </a:r>
            <a:r>
              <a:rPr lang="en-US" altLang="de-DE" sz="1400" dirty="0"/>
              <a:t>.</a:t>
            </a:r>
            <a:endParaRPr lang="en-US" sz="1800" b="1" dirty="0">
              <a:ea typeface="+mn-ea"/>
              <a:cs typeface="+mn-cs"/>
            </a:endParaRPr>
          </a:p>
          <a:p>
            <a:pPr marL="457200" lvl="1" indent="-457200">
              <a:spcBef>
                <a:spcPts val="0"/>
              </a:spcBef>
              <a:spcAft>
                <a:spcPts val="0"/>
              </a:spcAft>
              <a:buBlip>
                <a:blip r:embed="rId2"/>
              </a:buBlip>
            </a:pPr>
            <a:r>
              <a:rPr lang="en-US" sz="1800" b="1">
                <a:ea typeface="+mn-ea"/>
                <a:cs typeface="+mn-cs"/>
              </a:rPr>
              <a:t>RAN impacts and dependencies:</a:t>
            </a:r>
            <a:endParaRPr lang="de-DE" sz="1800" b="1">
              <a:ea typeface="+mn-ea"/>
              <a:cs typeface="+mn-cs"/>
            </a:endParaRPr>
          </a:p>
          <a:p>
            <a:pPr lvl="1">
              <a:spcBef>
                <a:spcPts val="0"/>
              </a:spcBef>
              <a:spcAft>
                <a:spcPts val="300"/>
              </a:spcAft>
            </a:pPr>
            <a:r>
              <a:rPr lang="en-US" altLang="zh-CN" sz="1400" kern="0"/>
              <a:t>Yes, for 5GS.</a:t>
            </a:r>
            <a:endParaRPr lang="de-DE" sz="1200" kern="0"/>
          </a:p>
          <a:p>
            <a:pPr>
              <a:spcBef>
                <a:spcPts val="0"/>
              </a:spcBef>
              <a:spcAft>
                <a:spcPts val="0"/>
              </a:spcAft>
            </a:pPr>
            <a:r>
              <a:rPr lang="de-DE" sz="1800" b="1" kern="0"/>
              <a:t>Next steps:</a:t>
            </a:r>
          </a:p>
          <a:p>
            <a:pPr lvl="1">
              <a:spcBef>
                <a:spcPts val="0"/>
              </a:spcBef>
              <a:spcAft>
                <a:spcPts val="0"/>
              </a:spcAft>
            </a:pPr>
            <a:r>
              <a:rPr lang="en-US" sz="1400" kern="0"/>
              <a:t>Continue the normative work. </a:t>
            </a:r>
          </a:p>
          <a:p>
            <a:pPr lvl="1">
              <a:spcBef>
                <a:spcPts val="0"/>
              </a:spcBef>
              <a:spcAft>
                <a:spcPts val="0"/>
              </a:spcAft>
            </a:pPr>
            <a:endParaRPr lang="en-US" altLang="zh-CN" sz="1600" kern="0"/>
          </a:p>
          <a:p>
            <a:pPr lvl="1">
              <a:spcBef>
                <a:spcPts val="0"/>
              </a:spcBef>
              <a:spcAft>
                <a:spcPts val="0"/>
              </a:spcAft>
            </a:pPr>
            <a:endParaRPr lang="en-US" altLang="zh-CN" sz="1600" kern="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4177218511"/>
              </p:ext>
            </p:extLst>
          </p:nvPr>
        </p:nvGraphicFramePr>
        <p:xfrm>
          <a:off x="138173" y="1312782"/>
          <a:ext cx="8810067" cy="871115"/>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29157">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5777">
                <a:tc>
                  <a:txBody>
                    <a:bodyPr/>
                    <a:lstStyle/>
                    <a:p>
                      <a:pPr marL="0" algn="l" defTabSz="914400" rtl="0" eaLnBrk="1" latinLnBrk="0" hangingPunct="1"/>
                      <a:r>
                        <a:rPr lang="en-US" sz="1200" b="1" i="0" u="none" strike="noStrike" kern="1200">
                          <a:solidFill>
                            <a:schemeClr val="bg1"/>
                          </a:solidFill>
                          <a:effectLst/>
                          <a:latin typeface="Calibri" panose="020F0502020204030204" pitchFamily="34" charset="0"/>
                          <a:ea typeface="+mn-ea"/>
                          <a:cs typeface="+mn-cs"/>
                        </a:rPr>
                        <a:t>MPS_WLAN</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kern="1200">
                          <a:solidFill>
                            <a:schemeClr val="bg1"/>
                          </a:solidFill>
                          <a:effectLst/>
                          <a:latin typeface="Calibri" panose="020F0502020204030204" pitchFamily="34" charset="0"/>
                          <a:ea typeface="+mn-ea"/>
                          <a:cs typeface="+mn-cs"/>
                        </a:rPr>
                        <a:t>MPS when access to EPC/5GC is WLAN</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u="none" strike="noStrike" kern="1200" noProof="0">
                          <a:solidFill>
                            <a:schemeClr val="bg1"/>
                          </a:solidFill>
                          <a:effectLst/>
                          <a:latin typeface="Calibri" panose="020F0502020204030204" pitchFamily="34" charset="0"/>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i="0" u="none" strike="noStrike" kern="1200" noProof="0">
                          <a:solidFill>
                            <a:schemeClr val="bg1"/>
                          </a:solidFill>
                          <a:effectLst/>
                          <a:latin typeface="Calibri" panose="020F0502020204030204" pitchFamily="34" charset="0"/>
                          <a:ea typeface="+mn-ea"/>
                          <a:cs typeface="+mn-cs"/>
                        </a:rPr>
                        <a:t>SP-211595</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974675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(22/29)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943224"/>
            <a:ext cx="8554481" cy="327710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 </a:t>
            </a:r>
            <a:endParaRPr lang="de-DE" altLang="de-DE" sz="1800" b="1" kern="0" dirty="0">
              <a:solidFill>
                <a:srgbClr val="FF0000"/>
              </a:solidFill>
            </a:endParaRPr>
          </a:p>
          <a:p>
            <a:pPr lvl="1">
              <a:spcBef>
                <a:spcPts val="0"/>
              </a:spcBef>
              <a:spcAft>
                <a:spcPts val="0"/>
              </a:spcAft>
            </a:pPr>
            <a:r>
              <a:rPr lang="en-US" altLang="de-DE" sz="1400" kern="0" dirty="0"/>
              <a:t>TR 23.700-89 v18.0.0 is available. </a:t>
            </a:r>
          </a:p>
          <a:p>
            <a:pPr lvl="1">
              <a:spcBef>
                <a:spcPts val="0"/>
              </a:spcBef>
              <a:spcAft>
                <a:spcPts val="0"/>
              </a:spcAft>
            </a:pPr>
            <a:r>
              <a:rPr lang="en-US" altLang="de-DE" sz="1400" dirty="0"/>
              <a:t>Study phase is completed </a:t>
            </a:r>
            <a:r>
              <a:rPr lang="en-US" altLang="zh-CN" sz="1400" dirty="0"/>
              <a:t>in SA2#152E</a:t>
            </a:r>
            <a:r>
              <a:rPr lang="en-US" altLang="de-DE" sz="1400" dirty="0"/>
              <a:t>.</a:t>
            </a:r>
          </a:p>
          <a:p>
            <a:pPr lvl="1">
              <a:spcBef>
                <a:spcPts val="0"/>
              </a:spcBef>
              <a:spcAft>
                <a:spcPts val="0"/>
              </a:spcAft>
            </a:pPr>
            <a:r>
              <a:rPr lang="en-US" altLang="de-DE" sz="1400" dirty="0"/>
              <a:t>5 CRs are approved at SA2#154AHE.</a:t>
            </a:r>
          </a:p>
          <a:p>
            <a:pPr lvl="1">
              <a:spcBef>
                <a:spcPts val="0"/>
              </a:spcBef>
              <a:spcAft>
                <a:spcPts val="0"/>
              </a:spcAft>
            </a:pPr>
            <a:r>
              <a:rPr lang="en-US" altLang="de-DE" sz="1400" dirty="0"/>
              <a:t>Normative phase is completed at SA2#154AHE.</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824098909"/>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80026">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1821">
                <a:tc>
                  <a:txBody>
                    <a:bodyPr/>
                    <a:lstStyle/>
                    <a:p>
                      <a:r>
                        <a:rPr lang="en-US" sz="1200" b="1" kern="1200">
                          <a:solidFill>
                            <a:schemeClr val="lt1"/>
                          </a:solidFill>
                          <a:effectLst/>
                          <a:latin typeface="+mn-lt"/>
                          <a:ea typeface="+mn-ea"/>
                          <a:cs typeface="+mn-cs"/>
                        </a:rPr>
                        <a:t>FS_AMP</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5G AM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SP-220647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91821">
                <a:tc>
                  <a:txBody>
                    <a:bodyPr/>
                    <a:lstStyle/>
                    <a:p>
                      <a:r>
                        <a:rPr kumimoji="0" lang="en-US" sz="1200" b="1" i="0" u="none" strike="noStrike" kern="1200" cap="none" normalizeH="0" baseline="0">
                          <a:ln>
                            <a:noFill/>
                          </a:ln>
                          <a:solidFill>
                            <a:schemeClr val="bg1"/>
                          </a:solidFill>
                          <a:effectLst/>
                          <a:latin typeface="+mn-lt"/>
                          <a:ea typeface="+mn-ea"/>
                          <a:cs typeface="+mn-cs"/>
                        </a:rPr>
                        <a:t>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5G AM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rgbClr val="7030A0"/>
                          </a:solidFill>
                          <a:latin typeface="+mn-lt"/>
                          <a:ea typeface="+mn-ea"/>
                          <a:cs typeface="+mn-cs"/>
                        </a:rPr>
                        <a:t>80% -&gt;</a:t>
                      </a:r>
                      <a:r>
                        <a:rPr lang="en-US" altLang="zh-CN" sz="1200" b="1" kern="1200" baseline="0">
                          <a:solidFill>
                            <a:srgbClr val="7030A0"/>
                          </a:solidFill>
                          <a:latin typeface="+mn-lt"/>
                          <a:ea typeface="+mn-ea"/>
                          <a:cs typeface="+mn-cs"/>
                        </a:rPr>
                        <a:t> 100%</a:t>
                      </a:r>
                      <a:endParaRPr lang="en-US" sz="1200" b="1" kern="120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i="0" dirty="0">
                          <a:solidFill>
                            <a:schemeClr val="bg1"/>
                          </a:solidFill>
                        </a:rPr>
                        <a:t>SP-221335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104594034"/>
                  </a:ext>
                </a:extLst>
              </a:tr>
            </a:tbl>
          </a:graphicData>
        </a:graphic>
      </p:graphicFrame>
    </p:spTree>
    <p:extLst>
      <p:ext uri="{BB962C8B-B14F-4D97-AF65-F5344CB8AC3E}">
        <p14:creationId xmlns:p14="http://schemas.microsoft.com/office/powerpoint/2010/main" val="30591816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(23/29)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95600"/>
            <a:ext cx="8554481" cy="33247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 </a:t>
            </a:r>
            <a:endParaRPr lang="de-DE" altLang="de-DE" sz="1800" b="1" kern="0" dirty="0">
              <a:solidFill>
                <a:srgbClr val="FF0000"/>
              </a:solidFill>
            </a:endParaRPr>
          </a:p>
          <a:p>
            <a:pPr lvl="1">
              <a:spcBef>
                <a:spcPts val="0"/>
              </a:spcBef>
              <a:spcAft>
                <a:spcPts val="0"/>
              </a:spcAft>
            </a:pPr>
            <a:r>
              <a:rPr lang="en-US" altLang="de-DE" sz="1400" dirty="0">
                <a:solidFill>
                  <a:schemeClr val="tx1"/>
                </a:solidFill>
              </a:rPr>
              <a:t>At SA2#155 meeting </a:t>
            </a:r>
          </a:p>
          <a:p>
            <a:pPr lvl="2">
              <a:spcBef>
                <a:spcPts val="0"/>
              </a:spcBef>
              <a:spcAft>
                <a:spcPts val="0"/>
              </a:spcAft>
            </a:pPr>
            <a:r>
              <a:rPr lang="en-US" altLang="de-DE" sz="1000" dirty="0">
                <a:solidFill>
                  <a:schemeClr val="tx1"/>
                </a:solidFill>
              </a:rPr>
              <a:t>28 </a:t>
            </a:r>
            <a:r>
              <a:rPr lang="en-US" altLang="de-DE" sz="1000" dirty="0">
                <a:solidFill>
                  <a:schemeClr val="tx1"/>
                </a:solidFill>
                <a:sym typeface="+mn-ea"/>
              </a:rPr>
              <a:t>CRs are agreed, 2 CRs are noted, and 7 CRs are postponed.</a:t>
            </a:r>
          </a:p>
          <a:p>
            <a:pPr lvl="2">
              <a:spcBef>
                <a:spcPts val="0"/>
              </a:spcBef>
              <a:spcAft>
                <a:spcPts val="0"/>
              </a:spcAft>
            </a:pPr>
            <a:r>
              <a:rPr lang="en-US" altLang="zh-CN" sz="1000" dirty="0">
                <a:solidFill>
                  <a:schemeClr val="tx1"/>
                </a:solidFill>
                <a:sym typeface="+mn-ea"/>
              </a:rPr>
              <a:t>2 LS out are </a:t>
            </a:r>
            <a:r>
              <a:rPr lang="en-US" sz="1000" dirty="0">
                <a:solidFill>
                  <a:schemeClr val="tx1"/>
                </a:solidFill>
                <a:sym typeface="+mn-ea"/>
              </a:rPr>
              <a:t>agreed</a:t>
            </a:r>
            <a:r>
              <a:rPr lang="en-US" altLang="de-DE" sz="1000" dirty="0">
                <a:solidFill>
                  <a:schemeClr val="tx1"/>
                </a:solidFill>
                <a:sym typeface="+mn-ea"/>
              </a:rPr>
              <a:t>. </a:t>
            </a:r>
          </a:p>
          <a:p>
            <a:pPr lvl="2">
              <a:spcBef>
                <a:spcPts val="0"/>
              </a:spcBef>
              <a:spcAft>
                <a:spcPts val="0"/>
              </a:spcAft>
            </a:pPr>
            <a:r>
              <a:rPr lang="en-US" altLang="de-DE" sz="1000" dirty="0">
                <a:solidFill>
                  <a:schemeClr val="tx1"/>
                </a:solidFill>
                <a:sym typeface="+mn-ea"/>
              </a:rPr>
              <a:t>58 contributions could not be handled within the TUs allocated for eNA_Ph3.</a:t>
            </a:r>
          </a:p>
          <a:p>
            <a:pPr lvl="1">
              <a:spcBef>
                <a:spcPts val="0"/>
              </a:spcBef>
              <a:spcAft>
                <a:spcPts val="0"/>
              </a:spcAft>
            </a:pPr>
            <a:r>
              <a:rPr lang="en-US" altLang="de-DE" sz="1400" dirty="0">
                <a:sym typeface="+mn-ea"/>
              </a:rPr>
              <a:t>At SA2#154AHE meeting </a:t>
            </a:r>
          </a:p>
          <a:p>
            <a:pPr lvl="2">
              <a:spcBef>
                <a:spcPts val="0"/>
              </a:spcBef>
              <a:spcAft>
                <a:spcPts val="0"/>
              </a:spcAft>
            </a:pPr>
            <a:r>
              <a:rPr lang="en-US" altLang="de-DE" sz="1000" dirty="0"/>
              <a:t>44 </a:t>
            </a:r>
            <a:r>
              <a:rPr lang="en-US" altLang="de-DE" sz="1000" dirty="0">
                <a:sym typeface="+mn-ea"/>
              </a:rPr>
              <a:t>CR are agreed, 5 CR are noted, and 11 CR are postponed.</a:t>
            </a:r>
          </a:p>
          <a:p>
            <a:pPr lvl="2">
              <a:spcBef>
                <a:spcPts val="0"/>
              </a:spcBef>
              <a:spcAft>
                <a:spcPts val="0"/>
              </a:spcAft>
            </a:pPr>
            <a:r>
              <a:rPr lang="en-US" altLang="de-DE" sz="1000" dirty="0">
                <a:sym typeface="+mn-ea"/>
              </a:rPr>
              <a:t>1 LS in is postponed, 1 LS out is noted, and 4 discussion are noted. </a:t>
            </a:r>
          </a:p>
          <a:p>
            <a:pPr lvl="2">
              <a:spcBef>
                <a:spcPts val="0"/>
              </a:spcBef>
              <a:spcAft>
                <a:spcPts val="0"/>
              </a:spcAft>
            </a:pPr>
            <a:r>
              <a:rPr lang="en-US" altLang="de-DE" sz="1000" dirty="0">
                <a:sym typeface="+mn-ea"/>
              </a:rPr>
              <a:t>54 contributions exceeding TU Budget.</a:t>
            </a:r>
          </a:p>
          <a:p>
            <a:pPr lvl="1">
              <a:spcBef>
                <a:spcPts val="0"/>
              </a:spcBef>
              <a:spcAft>
                <a:spcPts val="0"/>
              </a:spcAft>
            </a:pPr>
            <a:r>
              <a:rPr lang="en-US" altLang="ko-KR" sz="1400" dirty="0"/>
              <a:t>Revised WID (SP-230110) </a:t>
            </a:r>
            <a:r>
              <a:rPr lang="en-US" altLang="de-DE" sz="1400" dirty="0"/>
              <a:t>sent for approval </a:t>
            </a:r>
            <a:r>
              <a:rPr lang="en-US" altLang="zh-CN" sz="1400" dirty="0"/>
              <a:t>to SA#99 </a:t>
            </a:r>
            <a:r>
              <a:rPr lang="en-US" altLang="de-DE" sz="1400" dirty="0"/>
              <a:t>.</a:t>
            </a:r>
            <a:endParaRPr lang="en-US"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de-DE" sz="1400" dirty="0">
                <a:cs typeface="+mn-ea"/>
                <a:sym typeface="+mn-ea"/>
              </a:rPr>
              <a:t>No RAN impact.</a:t>
            </a: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604058987"/>
              </p:ext>
            </p:extLst>
          </p:nvPr>
        </p:nvGraphicFramePr>
        <p:xfrm>
          <a:off x="138173" y="1312783"/>
          <a:ext cx="8810067" cy="124413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49172">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a:solidFill>
                            <a:schemeClr val="lt1"/>
                          </a:solidFill>
                          <a:effectLst/>
                          <a:latin typeface="+mn-lt"/>
                          <a:ea typeface="+mn-ea"/>
                          <a:cs typeface="+mn-cs"/>
                        </a:rPr>
                        <a:t>FS_eNA_Ph3</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a:solidFill>
                            <a:schemeClr val="bg1"/>
                          </a:solidFill>
                          <a:latin typeface="+mn-lt"/>
                          <a:ea typeface="+mn-ea"/>
                          <a:cs typeface="+mn-cs"/>
                        </a:rPr>
                        <a:t>Study on Enablers for Network Automation for 5G - phase </a:t>
                      </a:r>
                      <a:r>
                        <a:rPr lang="en-US" altLang="en-GB" sz="1200" b="1" kern="120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a:ln>
                            <a:noFill/>
                          </a:ln>
                          <a:solidFill>
                            <a:schemeClr val="bg1"/>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a:ln>
                            <a:noFill/>
                          </a:ln>
                          <a:solidFill>
                            <a:schemeClr val="bg1"/>
                          </a:solidFill>
                          <a:effectLst/>
                          <a:uLnTx/>
                          <a:uFillTx/>
                          <a:latin typeface="+mn-lt"/>
                          <a:ea typeface="+mn-ea"/>
                          <a:cs typeface="+mn-cs"/>
                        </a:rPr>
                        <a:t>SP-211650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8335">
                <a:tc>
                  <a:txBody>
                    <a:bodyPr/>
                    <a:lstStyle/>
                    <a:p>
                      <a:r>
                        <a:rPr lang="en-US" sz="1200" b="1" kern="1200">
                          <a:solidFill>
                            <a:schemeClr val="lt1"/>
                          </a:solidFill>
                          <a:effectLst/>
                          <a:latin typeface="+mn-lt"/>
                          <a:ea typeface="+mn-ea"/>
                          <a:cs typeface="+mn-cs"/>
                        </a:rPr>
                        <a:t>eNA_Ph3</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a:solidFill>
                            <a:schemeClr val="bg1"/>
                          </a:solidFill>
                          <a:latin typeface="+mn-lt"/>
                          <a:ea typeface="+mn-ea"/>
                          <a:cs typeface="+mn-cs"/>
                        </a:rPr>
                        <a:t>Enablers for Network Automation for 5G - phase </a:t>
                      </a:r>
                      <a:r>
                        <a:rPr lang="en-US" altLang="en-GB" sz="1200" b="1" kern="120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a:ln>
                            <a:noFill/>
                          </a:ln>
                          <a:solidFill>
                            <a:schemeClr val="bg1"/>
                          </a:solidFill>
                          <a:effectLst/>
                          <a:uLnTx/>
                          <a:uFillTx/>
                          <a:latin typeface="+mn-lt"/>
                          <a:ea typeface="+mn-ea"/>
                          <a:cs typeface="+mn-cs"/>
                        </a:rPr>
                        <a:t>SP-221345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64634509"/>
                  </a:ext>
                </a:extLst>
              </a:tr>
            </a:tbl>
          </a:graphicData>
        </a:graphic>
      </p:graphicFrame>
    </p:spTree>
    <p:extLst>
      <p:ext uri="{BB962C8B-B14F-4D97-AF65-F5344CB8AC3E}">
        <p14:creationId xmlns:p14="http://schemas.microsoft.com/office/powerpoint/2010/main" val="33280889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(24/29)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951938"/>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p>
          <a:p>
            <a:pPr lvl="1">
              <a:spcBef>
                <a:spcPts val="0"/>
              </a:spcBef>
              <a:spcAft>
                <a:spcPts val="0"/>
              </a:spcAft>
            </a:pPr>
            <a:r>
              <a:rPr lang="en-US" sz="1200" kern="0" dirty="0"/>
              <a:t>21 CRs approved</a:t>
            </a:r>
          </a:p>
          <a:p>
            <a:pPr lvl="1">
              <a:spcBef>
                <a:spcPts val="0"/>
              </a:spcBef>
              <a:spcAft>
                <a:spcPts val="0"/>
              </a:spcAft>
            </a:pPr>
            <a:r>
              <a:rPr lang="en-US" altLang="de-DE" sz="1200" kern="0" dirty="0"/>
              <a:t>1 LS out sent to RAN2, RAN3 on “LS on RAN impact for NPN enhancement in Rel-18” with a summary of the RAN impacts due to eNPN_Ph2</a:t>
            </a:r>
          </a:p>
          <a:p>
            <a:pPr lvl="1">
              <a:spcBef>
                <a:spcPts val="0"/>
              </a:spcBef>
              <a:spcAft>
                <a:spcPts val="0"/>
              </a:spcAft>
            </a:pPr>
            <a:r>
              <a:rPr lang="en-US" altLang="de-DE" sz="1200" kern="0" dirty="0"/>
              <a:t>1 LS out sent to CT1 on “Regarding issues related to SNPN selection for Localized services”</a:t>
            </a:r>
          </a:p>
          <a:p>
            <a:pPr lvl="1">
              <a:spcBef>
                <a:spcPts val="0"/>
              </a:spcBef>
              <a:spcAft>
                <a:spcPts val="0"/>
              </a:spcAft>
            </a:pPr>
            <a:r>
              <a:rPr lang="en-US" altLang="de-DE" sz="1200" kern="0" dirty="0"/>
              <a:t>1 Reply LS on controlling number of UEs and PDU sessions for NPN sent to SA5, answering questions on NSAC for NPN</a:t>
            </a:r>
          </a:p>
          <a:p>
            <a:pPr lvl="1">
              <a:spcBef>
                <a:spcPts val="0"/>
              </a:spcBef>
              <a:spcAft>
                <a:spcPts val="0"/>
              </a:spcAft>
            </a:pPr>
            <a:r>
              <a:rPr lang="en-US" altLang="de-DE" sz="1200" kern="0" dirty="0"/>
              <a:t>1 Reply LS on Progress and open issues for NPN enhancements in Rel-18 sent to SA3 (CC: </a:t>
            </a:r>
            <a:r>
              <a:rPr lang="fr-FR" altLang="de-DE" sz="1200" kern="0" dirty="0"/>
              <a:t>SA1, CT1, CT3, CT4, RAN2, RAN3) </a:t>
            </a:r>
            <a:r>
              <a:rPr lang="fr-FR" altLang="de-DE" sz="1200" kern="0" dirty="0" err="1"/>
              <a:t>related</a:t>
            </a:r>
            <a:r>
              <a:rPr lang="fr-FR" altLang="de-DE" sz="1200" kern="0" dirty="0"/>
              <a:t> to NSWO </a:t>
            </a:r>
            <a:r>
              <a:rPr lang="fr-FR" altLang="de-DE" sz="1200" kern="0" dirty="0" err="1"/>
              <a:t>with</a:t>
            </a:r>
            <a:r>
              <a:rPr lang="fr-FR" altLang="de-DE" sz="1200" kern="0" dirty="0"/>
              <a:t> CH – </a:t>
            </a:r>
            <a:r>
              <a:rPr lang="fr-FR" altLang="de-DE" sz="1200" kern="0" dirty="0" err="1"/>
              <a:t>asking</a:t>
            </a:r>
            <a:r>
              <a:rPr lang="fr-FR" altLang="de-DE" sz="1200" kern="0" dirty="0"/>
              <a:t> SA3 to </a:t>
            </a:r>
            <a:r>
              <a:rPr lang="fr-FR" altLang="de-DE" sz="1200" kern="0" dirty="0" err="1"/>
              <a:t>complete</a:t>
            </a:r>
            <a:r>
              <a:rPr lang="fr-FR" altLang="de-DE" sz="1200" kern="0" dirty="0"/>
              <a:t> </a:t>
            </a:r>
            <a:r>
              <a:rPr lang="fr-FR" altLang="de-DE" sz="1200" kern="0" dirty="0" err="1"/>
              <a:t>any</a:t>
            </a:r>
            <a:r>
              <a:rPr lang="fr-FR" altLang="de-DE" sz="1200" kern="0" dirty="0"/>
              <a:t> </a:t>
            </a:r>
            <a:r>
              <a:rPr lang="fr-FR" altLang="de-DE" sz="1200" kern="0" dirty="0" err="1"/>
              <a:t>security</a:t>
            </a:r>
            <a:r>
              <a:rPr lang="fr-FR" altLang="de-DE" sz="1200" kern="0" dirty="0"/>
              <a:t> </a:t>
            </a:r>
            <a:r>
              <a:rPr lang="fr-FR" altLang="de-DE" sz="1200" kern="0" dirty="0" err="1"/>
              <a:t>work</a:t>
            </a:r>
            <a:r>
              <a:rPr lang="fr-FR" altLang="de-DE" sz="1200" kern="0" dirty="0"/>
              <a:t>.</a:t>
            </a:r>
          </a:p>
          <a:p>
            <a:pPr lvl="1">
              <a:spcBef>
                <a:spcPts val="0"/>
              </a:spcBef>
              <a:spcAft>
                <a:spcPts val="0"/>
              </a:spcAft>
            </a:pPr>
            <a:r>
              <a:rPr lang="fr-FR" altLang="de-DE" sz="1200" kern="0" dirty="0"/>
              <a:t>1 </a:t>
            </a:r>
            <a:r>
              <a:rPr lang="en-US" altLang="de-DE" sz="1200" kern="0" dirty="0"/>
              <a:t>LS on Support of wireline access and FWA for accessing Stand-alone private network sent to BBF, Cable Labs, on NPN support impacts by 5G-RG, FN-RG and W-AGF</a:t>
            </a:r>
          </a:p>
          <a:p>
            <a:pPr lvl="1">
              <a:spcBef>
                <a:spcPts val="0"/>
              </a:spcBef>
              <a:spcAft>
                <a:spcPts val="0"/>
              </a:spcAft>
            </a:pPr>
            <a:r>
              <a:rPr lang="en-US" altLang="ko-KR" sz="1200" dirty="0"/>
              <a:t>Revised WID (SP-230096) </a:t>
            </a:r>
            <a:r>
              <a:rPr lang="en-US" altLang="de-DE" sz="1200" dirty="0"/>
              <a:t>sent for approval </a:t>
            </a:r>
            <a:r>
              <a:rPr lang="en-US" altLang="zh-CN" sz="1200" dirty="0"/>
              <a:t>to SA#99 </a:t>
            </a:r>
            <a:r>
              <a:rPr lang="en-US" altLang="de-DE" sz="1200" dirty="0"/>
              <a:t>. </a:t>
            </a:r>
          </a:p>
          <a:p>
            <a:pPr lvl="1">
              <a:spcBef>
                <a:spcPts val="0"/>
              </a:spcBef>
              <a:spcAft>
                <a:spcPts val="0"/>
              </a:spcAft>
            </a:pPr>
            <a:r>
              <a:rPr lang="en-US" altLang="de-DE" sz="1200" dirty="0"/>
              <a:t>TR 23.800-08 is submitted to SA#99 for approval.</a:t>
            </a:r>
          </a:p>
          <a:p>
            <a:pPr>
              <a:spcBef>
                <a:spcPts val="0"/>
              </a:spcBef>
              <a:spcAft>
                <a:spcPts val="0"/>
              </a:spcAft>
            </a:pPr>
            <a:r>
              <a:rPr lang="en-US" sz="2200" b="1" dirty="0">
                <a:ea typeface="+mn-ea"/>
                <a:cs typeface="+mn-cs"/>
              </a:rPr>
              <a:t>RAN impacts and dependencies:</a:t>
            </a:r>
            <a:endParaRPr lang="de-DE" sz="2200" b="1" dirty="0">
              <a:ea typeface="+mn-ea"/>
              <a:cs typeface="+mn-cs"/>
            </a:endParaRPr>
          </a:p>
          <a:p>
            <a:pPr lvl="1">
              <a:spcBef>
                <a:spcPts val="0"/>
              </a:spcBef>
              <a:spcAft>
                <a:spcPts val="300"/>
              </a:spcAft>
            </a:pPr>
            <a:r>
              <a:rPr lang="en-US" sz="1200" kern="0" dirty="0"/>
              <a:t>No new RAN impact identified (key issues 1, 2 have RAN impact)</a:t>
            </a:r>
          </a:p>
          <a:p>
            <a:pPr lvl="1">
              <a:spcBef>
                <a:spcPts val="0"/>
              </a:spcBef>
              <a:spcAft>
                <a:spcPts val="300"/>
              </a:spcAft>
            </a:pPr>
            <a:r>
              <a:rPr lang="en-US" sz="1200" kern="0" dirty="0"/>
              <a:t>SA3 impacts related to NSWO with CH communicated to SA3 with LS</a:t>
            </a:r>
          </a:p>
          <a:p>
            <a:pPr>
              <a:spcBef>
                <a:spcPts val="0"/>
              </a:spcBef>
              <a:spcAft>
                <a:spcPts val="0"/>
              </a:spcAft>
            </a:pPr>
            <a:r>
              <a:rPr lang="de-DE" sz="1800" b="1" kern="0" dirty="0"/>
              <a:t>Next steps:</a:t>
            </a:r>
          </a:p>
          <a:p>
            <a:pPr lvl="1">
              <a:spcBef>
                <a:spcPts val="0"/>
              </a:spcBef>
              <a:spcAft>
                <a:spcPts val="0"/>
              </a:spcAft>
            </a:pPr>
            <a:r>
              <a:rPr lang="en-US" sz="1200" kern="0" dirty="0"/>
              <a:t>Finalize the normative work in accordance with the conclusions drawn by the TR and as specified in the WID. </a:t>
            </a:r>
          </a:p>
          <a:p>
            <a:pPr>
              <a:spcBef>
                <a:spcPts val="0"/>
              </a:spcBef>
              <a:spcAft>
                <a:spcPts val="0"/>
              </a:spcAft>
            </a:pPr>
            <a:endParaRPr lang="en-US" sz="1500" kern="0" dirty="0"/>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340587987"/>
              </p:ext>
            </p:extLst>
          </p:nvPr>
        </p:nvGraphicFramePr>
        <p:xfrm>
          <a:off x="138173" y="1312782"/>
          <a:ext cx="8810067" cy="109538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4438">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0022">
                <a:tc>
                  <a:txBody>
                    <a:bodyPr/>
                    <a:lstStyle/>
                    <a:p>
                      <a:r>
                        <a:rPr lang="en-US" sz="1200" b="1" kern="1200">
                          <a:solidFill>
                            <a:schemeClr val="lt1"/>
                          </a:solidFill>
                          <a:effectLst/>
                          <a:latin typeface="+mn-lt"/>
                          <a:ea typeface="+mn-ea"/>
                          <a:cs typeface="+mn-cs"/>
                        </a:rPr>
                        <a:t>FS_eNPN_Ph2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SP-220418</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0022">
                <a:tc>
                  <a:txBody>
                    <a:bodyPr/>
                    <a:lstStyle/>
                    <a:p>
                      <a:r>
                        <a:rPr kumimoji="0" lang="en-US" sz="1200" b="1" i="0" u="none" strike="noStrike" kern="1200" cap="none" normalizeH="0" baseline="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50%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a:solidFill>
                            <a:schemeClr val="bg1"/>
                          </a:solidFill>
                        </a:rPr>
                        <a:t>SP-221340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004400472"/>
                  </a:ext>
                </a:extLst>
              </a:tr>
            </a:tbl>
          </a:graphicData>
        </a:graphic>
      </p:graphicFrame>
    </p:spTree>
    <p:extLst>
      <p:ext uri="{BB962C8B-B14F-4D97-AF65-F5344CB8AC3E}">
        <p14:creationId xmlns:p14="http://schemas.microsoft.com/office/powerpoint/2010/main" val="7114574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(25/29)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19674"/>
            <a:ext cx="8554481" cy="3500652"/>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endParaRPr lang="de-DE" altLang="de-DE" sz="1800" b="1" kern="0" dirty="0">
              <a:solidFill>
                <a:srgbClr val="FF0000"/>
              </a:solidFill>
            </a:endParaRPr>
          </a:p>
          <a:p>
            <a:pPr lvl="1">
              <a:spcBef>
                <a:spcPts val="0"/>
              </a:spcBef>
              <a:spcAft>
                <a:spcPts val="0"/>
              </a:spcAft>
            </a:pPr>
            <a:r>
              <a:rPr lang="en-US" altLang="de-DE" sz="1200" kern="0" dirty="0"/>
              <a:t>At SA2#154AHE, 11 papers were submitted for normative work, 7 CRs were approved, all papers were handled.</a:t>
            </a:r>
          </a:p>
          <a:p>
            <a:pPr lvl="1">
              <a:spcBef>
                <a:spcPts val="0"/>
              </a:spcBef>
              <a:spcAft>
                <a:spcPts val="0"/>
              </a:spcAft>
            </a:pPr>
            <a:r>
              <a:rPr lang="en-US" altLang="de-DE" sz="1200" kern="0" dirty="0"/>
              <a:t>At SA2#155, 31 </a:t>
            </a:r>
            <a:r>
              <a:rPr lang="en-US" altLang="zh-CN" sz="1200" kern="0" dirty="0"/>
              <a:t>papers were submitted for normative work,</a:t>
            </a:r>
            <a:r>
              <a:rPr lang="en-US" altLang="de-DE" sz="1200" kern="0" dirty="0"/>
              <a:t> 9 CRs were approved, 8 CRs were not handled. 2 LS OUTs (CT1 and GSMA respectively) on Traffic Categories were approved.</a:t>
            </a:r>
          </a:p>
          <a:p>
            <a:pPr lvl="1">
              <a:spcBef>
                <a:spcPts val="0"/>
              </a:spcBef>
              <a:spcAft>
                <a:spcPts val="0"/>
              </a:spcAft>
            </a:pPr>
            <a:r>
              <a:rPr lang="en-US" altLang="ko-KR" sz="1200" kern="0" dirty="0"/>
              <a:t>Revised WID (SP-230094) </a:t>
            </a:r>
            <a:r>
              <a:rPr lang="en-US" altLang="de-DE" sz="1200" kern="0" dirty="0"/>
              <a:t>sent for approval </a:t>
            </a:r>
            <a:r>
              <a:rPr lang="en-US" altLang="zh-CN" sz="1200" kern="0" dirty="0"/>
              <a:t>to SA#99 </a:t>
            </a:r>
            <a:r>
              <a:rPr lang="en-US" altLang="de-DE" sz="1200" kern="0" dirty="0"/>
              <a:t>. </a:t>
            </a:r>
          </a:p>
          <a:p>
            <a:pPr lvl="1">
              <a:spcBef>
                <a:spcPts val="0"/>
              </a:spcBef>
              <a:spcAft>
                <a:spcPts val="0"/>
              </a:spcAft>
            </a:pPr>
            <a:r>
              <a:rPr lang="en-US" altLang="de-DE" sz="1200" kern="0" dirty="0"/>
              <a:t>TR 23.700-85 is submitted to SA#99 for approval.</a:t>
            </a:r>
          </a:p>
          <a:p>
            <a:pPr marL="457200" lvl="1" indent="0">
              <a:spcBef>
                <a:spcPts val="0"/>
              </a:spcBef>
              <a:spcAft>
                <a:spcPts val="0"/>
              </a:spcAft>
              <a:buNone/>
            </a:pPr>
            <a:endParaRPr lang="en-US" altLang="de-DE" sz="11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200" dirty="0"/>
              <a:t>None</a:t>
            </a:r>
          </a:p>
          <a:p>
            <a:pPr marL="457200" lvl="1" indent="0">
              <a:spcBef>
                <a:spcPts val="0"/>
              </a:spcBef>
              <a:spcAft>
                <a:spcPts val="300"/>
              </a:spcAft>
              <a:buNone/>
            </a:pPr>
            <a:endParaRPr lang="en-US"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451854308"/>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5212">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79940">
                <a:tc>
                  <a:txBody>
                    <a:bodyPr/>
                    <a:lstStyle/>
                    <a:p>
                      <a:r>
                        <a:rPr lang="en-US" sz="1200" b="1" kern="1200" err="1">
                          <a:solidFill>
                            <a:schemeClr val="lt1"/>
                          </a:solidFill>
                          <a:effectLst/>
                          <a:latin typeface="+mn-lt"/>
                          <a:ea typeface="+mn-ea"/>
                          <a:cs typeface="+mn-cs"/>
                        </a:rPr>
                        <a:t>FS_</a:t>
                      </a:r>
                      <a:r>
                        <a:rPr lang="en-US" altLang="zh-CN" sz="1200" b="1" kern="1200" err="1">
                          <a:solidFill>
                            <a:schemeClr val="lt1"/>
                          </a:solidFill>
                          <a:effectLst/>
                          <a:latin typeface="+mn-lt"/>
                          <a:ea typeface="+mn-ea"/>
                          <a:cs typeface="+mn-cs"/>
                        </a:rPr>
                        <a:t>eUEPO</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enhancement of 5G UE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79940">
                <a:tc>
                  <a:txBody>
                    <a:bodyPr/>
                    <a:lstStyle/>
                    <a:p>
                      <a:r>
                        <a:rPr lang="en-US" altLang="zh-CN" sz="1200" b="1" kern="1200" err="1">
                          <a:solidFill>
                            <a:schemeClr val="lt1"/>
                          </a:solidFill>
                          <a:effectLst/>
                          <a:latin typeface="+mn-lt"/>
                          <a:ea typeface="+mn-ea"/>
                          <a:cs typeface="+mn-cs"/>
                        </a:rPr>
                        <a:t>eUEPO</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Enhancement of 5G UE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SP-221342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53935729"/>
                  </a:ext>
                </a:extLst>
              </a:tr>
            </a:tbl>
          </a:graphicData>
        </a:graphic>
      </p:graphicFrame>
    </p:spTree>
    <p:extLst>
      <p:ext uri="{BB962C8B-B14F-4D97-AF65-F5344CB8AC3E}">
        <p14:creationId xmlns:p14="http://schemas.microsoft.com/office/powerpoint/2010/main" val="6893863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(26/29)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914650"/>
            <a:ext cx="8554481" cy="333714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 </a:t>
            </a:r>
          </a:p>
          <a:p>
            <a:pPr lvl="1">
              <a:spcBef>
                <a:spcPts val="0"/>
              </a:spcBef>
              <a:spcAft>
                <a:spcPts val="0"/>
              </a:spcAft>
            </a:pPr>
            <a:r>
              <a:rPr lang="en-US" altLang="zh-CN" sz="1400" kern="0" dirty="0"/>
              <a:t>TR 23.700-18 v1.1.0 generated based on the agreed contributions.</a:t>
            </a:r>
          </a:p>
          <a:p>
            <a:pPr lvl="1">
              <a:spcBef>
                <a:spcPts val="0"/>
              </a:spcBef>
              <a:spcAft>
                <a:spcPts val="0"/>
              </a:spcAft>
            </a:pPr>
            <a:r>
              <a:rPr lang="en-US" altLang="zh-CN" sz="1400" kern="0" dirty="0"/>
              <a:t>Total TUs requested for Study Phase is 2.5 TUs, 0 TU remaining.</a:t>
            </a:r>
          </a:p>
          <a:p>
            <a:pPr lvl="1">
              <a:spcBef>
                <a:spcPts val="0"/>
              </a:spcBef>
              <a:spcAft>
                <a:spcPts val="0"/>
              </a:spcAft>
            </a:pPr>
            <a:r>
              <a:rPr lang="en-US" altLang="zh-CN" sz="1400" kern="0" dirty="0"/>
              <a:t>Total TUs requested for Normative Phase is 1.5 TUs, 0.5 TU remaining</a:t>
            </a:r>
          </a:p>
          <a:p>
            <a:pPr lvl="1">
              <a:spcBef>
                <a:spcPts val="0"/>
              </a:spcBef>
              <a:spcAft>
                <a:spcPts val="0"/>
              </a:spcAft>
            </a:pPr>
            <a:r>
              <a:rPr lang="en-US" altLang="zh-CN" sz="1400" kern="0" dirty="0"/>
              <a:t>The study for SFC is 100% complete.</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kern="0" dirty="0"/>
              <a:t>None</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Finalize the normative work in accordance with the conclusions drawn by the TR and as specified in the WID.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777034663"/>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84517">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9100">
                <a:tc>
                  <a:txBody>
                    <a:bodyPr/>
                    <a:lstStyle/>
                    <a:p>
                      <a:r>
                        <a:rPr lang="en-US" sz="1200" b="1" kern="1200">
                          <a:solidFill>
                            <a:schemeClr val="lt1"/>
                          </a:solidFill>
                          <a:effectLst/>
                          <a:latin typeface="+mn-lt"/>
                          <a:ea typeface="+mn-ea"/>
                          <a:cs typeface="+mn-cs"/>
                        </a:rPr>
                        <a:t>FS_SFC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System Enabler for Service Function Chaining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99100">
                <a:tc>
                  <a:txBody>
                    <a:bodyPr/>
                    <a:lstStyle/>
                    <a:p>
                      <a:r>
                        <a:rPr lang="en-US" sz="1200" b="1" kern="1200">
                          <a:solidFill>
                            <a:schemeClr val="lt1"/>
                          </a:solidFill>
                          <a:effectLst/>
                          <a:latin typeface="+mn-lt"/>
                          <a:ea typeface="+mn-ea"/>
                          <a:cs typeface="+mn-cs"/>
                        </a:rPr>
                        <a:t>SFC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System Enabler for Service Function Chaining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schemeClr val="bg1"/>
                          </a:solidFill>
                          <a:effectLst/>
                          <a:uLnTx/>
                          <a:uFillTx/>
                          <a:latin typeface="+mn-lt"/>
                          <a:ea typeface="+mn-ea"/>
                          <a:cs typeface="+mn-cs"/>
                        </a:rPr>
                        <a:t>SP-220336</a:t>
                      </a:r>
                      <a:endParaRPr lang="en-US"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48157810"/>
                  </a:ext>
                </a:extLst>
              </a:tr>
            </a:tbl>
          </a:graphicData>
        </a:graphic>
      </p:graphicFrame>
    </p:spTree>
    <p:extLst>
      <p:ext uri="{BB962C8B-B14F-4D97-AF65-F5344CB8AC3E}">
        <p14:creationId xmlns:p14="http://schemas.microsoft.com/office/powerpoint/2010/main" val="18332058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(27/29)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2"/>
              </a:buBlip>
            </a:pPr>
            <a:r>
              <a:rPr lang="de-DE" altLang="de-DE" sz="1800" b="1" kern="0" dirty="0">
                <a:ea typeface="+mn-ea"/>
                <a:cs typeface="+mn-cs"/>
              </a:rPr>
              <a:t>Progress since SA#98</a:t>
            </a:r>
            <a:r>
              <a:rPr lang="de-DE" altLang="de-DE" sz="1800" b="1" kern="0" dirty="0"/>
              <a:t>-e</a:t>
            </a:r>
            <a:r>
              <a:rPr lang="de-DE" altLang="de-DE" sz="1800" b="1" kern="0" dirty="0">
                <a:ea typeface="+mn-ea"/>
                <a:cs typeface="+mn-cs"/>
              </a:rPr>
              <a:t>:</a:t>
            </a:r>
            <a:endParaRPr lang="de-DE" altLang="de-DE" sz="1800" b="1" kern="0" dirty="0">
              <a:solidFill>
                <a:srgbClr val="FF0000"/>
              </a:solidFill>
              <a:ea typeface="+mn-ea"/>
              <a:cs typeface="+mn-cs"/>
            </a:endParaRPr>
          </a:p>
          <a:p>
            <a:pPr lvl="1">
              <a:spcBef>
                <a:spcPts val="0"/>
              </a:spcBef>
              <a:spcAft>
                <a:spcPts val="0"/>
              </a:spcAft>
            </a:pPr>
            <a:r>
              <a:rPr lang="en-US" altLang="de-DE" sz="1200" dirty="0"/>
              <a:t>Conclusions are documented, open items </a:t>
            </a:r>
            <a:r>
              <a:rPr lang="hu-HU" altLang="de-DE" sz="1200" dirty="0"/>
              <a:t>have been closed in S2-2301627</a:t>
            </a:r>
            <a:r>
              <a:rPr lang="en-US" altLang="de-DE" sz="1200" dirty="0"/>
              <a:t>.</a:t>
            </a:r>
            <a:endParaRPr lang="hu-HU" altLang="de-DE" sz="1200" dirty="0"/>
          </a:p>
          <a:p>
            <a:pPr lvl="1">
              <a:spcBef>
                <a:spcPts val="0"/>
              </a:spcBef>
              <a:spcAft>
                <a:spcPts val="0"/>
              </a:spcAft>
            </a:pPr>
            <a:r>
              <a:rPr lang="de-DE" altLang="de-DE" sz="1200" dirty="0"/>
              <a:t>FS_</a:t>
            </a:r>
            <a:r>
              <a:rPr lang="hu-HU" altLang="de-DE" sz="1200" dirty="0"/>
              <a:t>DetNet </a:t>
            </a:r>
            <a:r>
              <a:rPr lang="de-DE" altLang="de-DE" sz="1200" dirty="0"/>
              <a:t> TR 23.700-</a:t>
            </a:r>
            <a:r>
              <a:rPr lang="hu-HU" altLang="de-DE" sz="1200" dirty="0"/>
              <a:t>46</a:t>
            </a:r>
            <a:r>
              <a:rPr lang="de-DE" altLang="de-DE" sz="1200" dirty="0"/>
              <a:t> v</a:t>
            </a:r>
            <a:r>
              <a:rPr lang="hu-HU" altLang="de-DE" sz="1200" dirty="0"/>
              <a:t>1</a:t>
            </a:r>
            <a:r>
              <a:rPr lang="de-DE" altLang="de-DE" sz="1200" dirty="0"/>
              <a:t>.</a:t>
            </a:r>
            <a:r>
              <a:rPr lang="hu-HU" altLang="de-DE" sz="1200" dirty="0"/>
              <a:t>2</a:t>
            </a:r>
            <a:r>
              <a:rPr lang="de-DE" altLang="de-DE" sz="1200" dirty="0"/>
              <a:t>.0 is available</a:t>
            </a:r>
            <a:r>
              <a:rPr lang="hu-HU" altLang="de-DE" sz="1200" dirty="0"/>
              <a:t>, considered 100% </a:t>
            </a:r>
            <a:r>
              <a:rPr lang="en-CA" altLang="de-DE" sz="1200" dirty="0"/>
              <a:t>complete</a:t>
            </a:r>
            <a:r>
              <a:rPr lang="hu-HU" altLang="de-DE" sz="1200" dirty="0"/>
              <a:t>.</a:t>
            </a:r>
            <a:endParaRPr lang="en-US" altLang="de-DE" sz="1200" dirty="0"/>
          </a:p>
          <a:p>
            <a:pPr lvl="1">
              <a:spcBef>
                <a:spcPts val="0"/>
              </a:spcBef>
              <a:spcAft>
                <a:spcPts val="0"/>
              </a:spcAft>
            </a:pPr>
            <a:r>
              <a:rPr lang="hu-HU" altLang="de-DE" sz="1200" dirty="0"/>
              <a:t>CRs to include DetNet in the normative specifications have approved in S2-2303233, S2-2303234, S2-2303235.</a:t>
            </a:r>
          </a:p>
          <a:p>
            <a:pPr lvl="1">
              <a:spcBef>
                <a:spcPts val="0"/>
              </a:spcBef>
              <a:spcAft>
                <a:spcPts val="0"/>
              </a:spcAft>
            </a:pPr>
            <a:r>
              <a:rPr lang="hu-HU" altLang="de-DE" sz="1200" dirty="0"/>
              <a:t>Incoming LS from IETF in S2-2302205 has been considered in the normative work.</a:t>
            </a:r>
          </a:p>
          <a:p>
            <a:pPr lvl="1">
              <a:spcBef>
                <a:spcPts val="0"/>
              </a:spcBef>
              <a:spcAft>
                <a:spcPts val="0"/>
              </a:spcAft>
            </a:pPr>
            <a:r>
              <a:rPr lang="hu-HU" altLang="de-DE" sz="1200" dirty="0"/>
              <a:t>Open questions have been addressed. </a:t>
            </a:r>
            <a:endParaRPr lang="de-DE" altLang="de-DE" sz="1200" dirty="0"/>
          </a:p>
          <a:p>
            <a:pPr marL="457200" lvl="1" indent="-457200">
              <a:spcBef>
                <a:spcPts val="0"/>
              </a:spcBef>
              <a:spcAft>
                <a:spcPts val="0"/>
              </a:spcAft>
              <a:buFont typeface="Arial" panose="020B0604020202020204" pitchFamily="34" charset="0"/>
              <a:buBlip>
                <a:blip r:embed="rId2"/>
              </a:buBlip>
            </a:pPr>
            <a:r>
              <a:rPr lang="en-US" sz="1800" b="1" kern="0" dirty="0">
                <a:ea typeface="+mn-ea"/>
                <a:cs typeface="+mn-cs"/>
              </a:rPr>
              <a:t>RAN impacts and dependencies:</a:t>
            </a:r>
            <a:endParaRPr lang="de-DE" sz="1800" b="1" kern="0" dirty="0">
              <a:ea typeface="+mn-ea"/>
              <a:cs typeface="+mn-cs"/>
            </a:endParaRPr>
          </a:p>
          <a:p>
            <a:pPr lvl="1">
              <a:spcBef>
                <a:spcPts val="0"/>
              </a:spcBef>
              <a:spcAft>
                <a:spcPts val="400"/>
              </a:spcAft>
            </a:pPr>
            <a:r>
              <a:rPr lang="en-US" altLang="zh-CN" sz="1200" kern="0" dirty="0"/>
              <a:t>None</a:t>
            </a:r>
            <a:endParaRPr lang="en-US" altLang="zh-CN" sz="1400" kern="0" dirty="0"/>
          </a:p>
          <a:p>
            <a:pPr>
              <a:spcBef>
                <a:spcPts val="0"/>
              </a:spcBef>
              <a:spcAft>
                <a:spcPts val="0"/>
              </a:spcAft>
            </a:pPr>
            <a:r>
              <a:rPr lang="de-DE" sz="1800" b="1" kern="0" dirty="0"/>
              <a:t>Next steps:</a:t>
            </a:r>
            <a:endParaRPr lang="en-US" altLang="zh-CN" sz="1400" b="1" kern="0" dirty="0"/>
          </a:p>
          <a:p>
            <a:pPr lvl="1">
              <a:spcBef>
                <a:spcPts val="0"/>
              </a:spcBef>
              <a:spcAft>
                <a:spcPts val="0"/>
              </a:spcAft>
            </a:pPr>
            <a:r>
              <a:rPr lang="en-US" sz="1200" kern="0" dirty="0"/>
              <a:t>Address specification alignment if needed at SA2#156E.</a:t>
            </a:r>
          </a:p>
          <a:p>
            <a:pPr lvl="1">
              <a:spcBef>
                <a:spcPts val="0"/>
              </a:spcBef>
              <a:spcAft>
                <a:spcPts val="0"/>
              </a:spcAft>
            </a:pPr>
            <a:r>
              <a:rPr lang="en-US" sz="1200" kern="0" dirty="0"/>
              <a:t>Rel-18 work considered complete.</a:t>
            </a:r>
          </a:p>
          <a:p>
            <a:pPr lvl="1">
              <a:spcBef>
                <a:spcPts val="0"/>
              </a:spcBef>
              <a:spcAft>
                <a:spcPts val="0"/>
              </a:spcAft>
            </a:pPr>
            <a:endParaRPr lang="en-US" sz="1400" kern="0" dirty="0"/>
          </a:p>
          <a:p>
            <a:pPr marL="457200" lvl="1" indent="0">
              <a:spcBef>
                <a:spcPts val="0"/>
              </a:spcBef>
              <a:spcAft>
                <a:spcPts val="0"/>
              </a:spcAft>
              <a:buNone/>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223461238"/>
              </p:ext>
            </p:extLst>
          </p:nvPr>
        </p:nvGraphicFramePr>
        <p:xfrm>
          <a:off x="138173" y="1312781"/>
          <a:ext cx="8810067" cy="11865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74917">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5797">
                <a:tc>
                  <a:txBody>
                    <a:bodyPr/>
                    <a:lstStyle/>
                    <a:p>
                      <a:r>
                        <a:rPr lang="en-US" sz="1200" b="1" kern="1200" err="1">
                          <a:solidFill>
                            <a:schemeClr val="lt1"/>
                          </a:solidFill>
                          <a:effectLst/>
                          <a:latin typeface="+mn-lt"/>
                          <a:ea typeface="+mn-ea"/>
                          <a:cs typeface="+mn-cs"/>
                        </a:rPr>
                        <a:t>FS_DetNet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mn-lt"/>
                        </a:rPr>
                        <a:t>Study on 5GS </a:t>
                      </a:r>
                      <a:r>
                        <a:rPr lang="en-US" sz="1200" b="1" i="0" u="none" strike="noStrike" err="1">
                          <a:solidFill>
                            <a:schemeClr val="bg1"/>
                          </a:solidFill>
                          <a:effectLst/>
                          <a:latin typeface="+mn-lt"/>
                        </a:rPr>
                        <a:t>DetNet</a:t>
                      </a:r>
                      <a:r>
                        <a:rPr lang="en-US" sz="1200" b="1" i="0" u="none" strike="noStrike">
                          <a:solidFill>
                            <a:schemeClr val="bg1"/>
                          </a:solidFill>
                          <a:effectLst/>
                          <a:latin typeface="+mn-lt"/>
                        </a:rPr>
                        <a:t> interworking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SP-211633</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5797">
                <a:tc>
                  <a:txBody>
                    <a:bodyPr/>
                    <a:lstStyle/>
                    <a:p>
                      <a:r>
                        <a:rPr lang="en-US" sz="1200" b="1" kern="1200" err="1">
                          <a:solidFill>
                            <a:schemeClr val="lt1"/>
                          </a:solidFill>
                          <a:effectLst/>
                          <a:latin typeface="+mn-lt"/>
                          <a:ea typeface="+mn-ea"/>
                          <a:cs typeface="+mn-cs"/>
                        </a:rPr>
                        <a:t>DetNet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mn-lt"/>
                        </a:rPr>
                        <a:t>5GS </a:t>
                      </a:r>
                      <a:r>
                        <a:rPr lang="en-US" sz="1200" b="1" i="0" u="none" strike="noStrike" err="1">
                          <a:solidFill>
                            <a:schemeClr val="bg1"/>
                          </a:solidFill>
                          <a:effectLst/>
                          <a:latin typeface="+mn-lt"/>
                        </a:rPr>
                        <a:t>DetNet</a:t>
                      </a:r>
                      <a:r>
                        <a:rPr lang="en-US" sz="1200" b="1" i="0" u="none" strike="noStrike">
                          <a:solidFill>
                            <a:schemeClr val="bg1"/>
                          </a:solidFill>
                          <a:effectLst/>
                          <a:latin typeface="+mn-lt"/>
                        </a:rPr>
                        <a:t> interworking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SP-220801</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89202821"/>
                  </a:ext>
                </a:extLst>
              </a:tr>
            </a:tbl>
          </a:graphicData>
        </a:graphic>
      </p:graphicFrame>
    </p:spTree>
    <p:extLst>
      <p:ext uri="{BB962C8B-B14F-4D97-AF65-F5344CB8AC3E}">
        <p14:creationId xmlns:p14="http://schemas.microsoft.com/office/powerpoint/2010/main" val="33582222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(28/29)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669720"/>
            <a:ext cx="8554481" cy="355060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SA#98-e:</a:t>
            </a:r>
            <a:endParaRPr lang="de-DE" altLang="de-DE" sz="1800" b="1" kern="0" dirty="0">
              <a:solidFill>
                <a:srgbClr val="FF0000"/>
              </a:solidFill>
            </a:endParaRPr>
          </a:p>
          <a:p>
            <a:pPr lvl="1">
              <a:spcBef>
                <a:spcPts val="0"/>
              </a:spcBef>
              <a:spcAft>
                <a:spcPts val="600"/>
              </a:spcAft>
            </a:pPr>
            <a:r>
              <a:rPr lang="en-US" altLang="de-DE" sz="1400" dirty="0"/>
              <a:t>WID is 100% complete. </a:t>
            </a:r>
          </a:p>
          <a:p>
            <a:pPr marL="457200" lvl="1" indent="0">
              <a:spcBef>
                <a:spcPts val="0"/>
              </a:spcBef>
              <a:spcAft>
                <a:spcPts val="600"/>
              </a:spcAft>
              <a:buNone/>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endParaRPr lang="en-US" sz="1400" strike="sngStrike"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535604099"/>
              </p:ext>
            </p:extLst>
          </p:nvPr>
        </p:nvGraphicFramePr>
        <p:xfrm>
          <a:off x="138173" y="1312782"/>
          <a:ext cx="8810067" cy="1132069"/>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3773">
                <a:tc>
                  <a:txBody>
                    <a:bodyPr/>
                    <a:lstStyle/>
                    <a:p>
                      <a:r>
                        <a:rPr lang="en-US" sz="1200" b="1" kern="1200">
                          <a:solidFill>
                            <a:schemeClr val="lt1"/>
                          </a:solidFill>
                          <a:effectLst/>
                          <a:latin typeface="+mn-lt"/>
                          <a:ea typeface="+mn-ea"/>
                          <a:cs typeface="+mn-cs"/>
                        </a:rPr>
                        <a:t>FS_SUECR</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Seamless UE context recovery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a:solidFill>
                            <a:schemeClr val="lt1"/>
                          </a:solidFill>
                          <a:effectLst/>
                          <a:latin typeface="+mn-lt"/>
                          <a:ea typeface="+mn-ea"/>
                          <a:cs typeface="+mn-cs"/>
                        </a:rPr>
                        <a:t>SUECR</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j-lt"/>
                          <a:ea typeface="+mn-ea"/>
                          <a:cs typeface="+mn-cs"/>
                        </a:rPr>
                        <a:t> Seamless UE context recovery</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SP-220810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183674025"/>
                  </a:ext>
                </a:extLst>
              </a:tr>
            </a:tbl>
          </a:graphicData>
        </a:graphic>
      </p:graphicFrame>
    </p:spTree>
    <p:extLst>
      <p:ext uri="{BB962C8B-B14F-4D97-AF65-F5344CB8AC3E}">
        <p14:creationId xmlns:p14="http://schemas.microsoft.com/office/powerpoint/2010/main" val="101681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(29/29)</a:t>
            </a:r>
            <a:endParaRPr lang="de-DE" altLang="de-DE" b="1"/>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3151692086"/>
              </p:ext>
            </p:extLst>
          </p:nvPr>
        </p:nvGraphicFramePr>
        <p:xfrm>
          <a:off x="369621" y="1883664"/>
          <a:ext cx="8634197" cy="3954383"/>
        </p:xfrm>
        <a:graphic>
          <a:graphicData uri="http://schemas.openxmlformats.org/drawingml/2006/table">
            <a:tbl>
              <a:tblPr firstRow="1" bandRow="1">
                <a:tableStyleId>{8FD4443E-F989-4FC4-A0C8-D5A2AF1F390B}</a:tableStyleId>
              </a:tblPr>
              <a:tblGrid>
                <a:gridCol w="1259574">
                  <a:extLst>
                    <a:ext uri="{9D8B030D-6E8A-4147-A177-3AD203B41FA5}">
                      <a16:colId xmlns:a16="http://schemas.microsoft.com/office/drawing/2014/main" val="20000"/>
                    </a:ext>
                  </a:extLst>
                </a:gridCol>
                <a:gridCol w="2126428">
                  <a:extLst>
                    <a:ext uri="{9D8B030D-6E8A-4147-A177-3AD203B41FA5}">
                      <a16:colId xmlns:a16="http://schemas.microsoft.com/office/drawing/2014/main" val="20001"/>
                    </a:ext>
                  </a:extLst>
                </a:gridCol>
                <a:gridCol w="777240">
                  <a:extLst>
                    <a:ext uri="{9D8B030D-6E8A-4147-A177-3AD203B41FA5}">
                      <a16:colId xmlns:a16="http://schemas.microsoft.com/office/drawing/2014/main" val="20002"/>
                    </a:ext>
                  </a:extLst>
                </a:gridCol>
                <a:gridCol w="901216">
                  <a:extLst>
                    <a:ext uri="{9D8B030D-6E8A-4147-A177-3AD203B41FA5}">
                      <a16:colId xmlns:a16="http://schemas.microsoft.com/office/drawing/2014/main" val="20003"/>
                    </a:ext>
                  </a:extLst>
                </a:gridCol>
                <a:gridCol w="863576">
                  <a:extLst>
                    <a:ext uri="{9D8B030D-6E8A-4147-A177-3AD203B41FA5}">
                      <a16:colId xmlns:a16="http://schemas.microsoft.com/office/drawing/2014/main" val="20004"/>
                    </a:ext>
                  </a:extLst>
                </a:gridCol>
                <a:gridCol w="2706163">
                  <a:extLst>
                    <a:ext uri="{9D8B030D-6E8A-4147-A177-3AD203B41FA5}">
                      <a16:colId xmlns:a16="http://schemas.microsoft.com/office/drawing/2014/main" val="1556240109"/>
                    </a:ext>
                  </a:extLst>
                </a:gridCol>
              </a:tblGrid>
              <a:tr h="312412">
                <a:tc>
                  <a:txBody>
                    <a:bodyPr/>
                    <a:lstStyle/>
                    <a:p>
                      <a:pPr algn="ctr"/>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100" b="1" i="0" u="none" strike="noStrike" kern="1200" cap="none" normalizeH="0" baseline="0">
                          <a:ln>
                            <a:noFill/>
                          </a:ln>
                          <a:solidFill>
                            <a:schemeClr val="lt1"/>
                          </a:solidFill>
                          <a:effectLst/>
                          <a:latin typeface="+mn-lt"/>
                          <a:ea typeface="+mn-ea"/>
                          <a:cs typeface="+mn-cs"/>
                        </a:rPr>
                        <a:t>TEI18_SDNAEPC</a:t>
                      </a:r>
                      <a:endParaRPr kumimoji="0" lang="en-US" sz="11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100" b="1" i="0" u="none" strike="noStrike" kern="1200" cap="none" normalizeH="0" baseline="0">
                          <a:ln>
                            <a:noFill/>
                          </a:ln>
                          <a:solidFill>
                            <a:schemeClr val="bg1"/>
                          </a:solidFill>
                          <a:effectLst/>
                          <a:latin typeface="+mn-lt"/>
                          <a:ea typeface="+mn-ea"/>
                          <a:cs typeface="+mn-cs"/>
                        </a:rPr>
                        <a:t>Secondary DN authentication and authorization in EPS IWK case</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kern="1200">
                          <a:solidFill>
                            <a:srgbClr val="7030A0"/>
                          </a:solidFill>
                          <a:latin typeface="+mn-lt"/>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100" b="1" i="0" u="none" strike="noStrike" kern="1200" cap="none" spc="0" normalizeH="0" baseline="0" noProof="0">
                          <a:ln>
                            <a:noFill/>
                          </a:ln>
                          <a:solidFill>
                            <a:prstClr val="white"/>
                          </a:solidFill>
                          <a:effectLst/>
                          <a:uLnTx/>
                          <a:uFillTx/>
                          <a:latin typeface="+mn-lt"/>
                          <a:ea typeface="+mn-ea"/>
                          <a:cs typeface="+mn-cs"/>
                        </a:rPr>
                        <a:t>SP-220798</a:t>
                      </a:r>
                      <a:endParaRPr lang="en-US" sz="11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100" b="1" i="0" u="none" strike="noStrike" kern="1200" cap="none" spc="0" normalizeH="0" baseline="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100" b="1" i="0" u="none" strike="noStrike" kern="1200" cap="none" normalizeH="0" baseline="0">
                          <a:ln>
                            <a:noFill/>
                          </a:ln>
                          <a:solidFill>
                            <a:schemeClr val="bg1"/>
                          </a:solidFill>
                          <a:effectLst/>
                          <a:latin typeface="+mn-lt"/>
                          <a:ea typeface="+mn-ea"/>
                          <a:cs typeface="+mn-cs"/>
                        </a:rPr>
                        <a:t>TEI18_MLR</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100" b="1" i="0" u="none" strike="noStrike" kern="1200" cap="none" normalizeH="0" baseline="0">
                          <a:ln>
                            <a:noFill/>
                          </a:ln>
                          <a:solidFill>
                            <a:schemeClr val="bg1"/>
                          </a:solidFill>
                          <a:effectLst/>
                          <a:latin typeface="+mn-lt"/>
                          <a:ea typeface="+mn-ea"/>
                          <a:cs typeface="+mn-cs"/>
                        </a:rPr>
                        <a:t>Multiple location report for MT-LR Immediate Location Request for the regulatory service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100" b="1" i="0" u="none" strike="noStrike" kern="1200" cap="none" spc="0" normalizeH="0" baseline="0" noProof="0">
                          <a:ln>
                            <a:noFill/>
                          </a:ln>
                          <a:solidFill>
                            <a:prstClr val="white"/>
                          </a:solidFill>
                          <a:effectLst/>
                          <a:uLnTx/>
                          <a:uFillTx/>
                          <a:latin typeface="+mn-lt"/>
                          <a:ea typeface="+mn-ea"/>
                          <a:cs typeface="+mn-cs"/>
                        </a:rPr>
                        <a:t>SP-220795</a:t>
                      </a:r>
                      <a:endParaRPr lang="en-US" sz="11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100" b="1" i="0" u="none" strike="noStrike" kern="1200" cap="none" spc="0" normalizeH="0" baseline="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565313">
                <a:tc>
                  <a:txBody>
                    <a:bodyPr/>
                    <a:lstStyle/>
                    <a:p>
                      <a:r>
                        <a:rPr kumimoji="0" lang="en-GB" sz="1100" b="1" i="0" u="none" strike="noStrike" kern="1200" cap="none" normalizeH="0" baseline="0">
                          <a:ln>
                            <a:noFill/>
                          </a:ln>
                          <a:solidFill>
                            <a:schemeClr val="bg1"/>
                          </a:solidFill>
                          <a:effectLst/>
                          <a:latin typeface="+mn-lt"/>
                          <a:ea typeface="+mn-ea"/>
                          <a:cs typeface="+mn-cs"/>
                        </a:rPr>
                        <a:t>TEI18_MBS4V2X</a:t>
                      </a:r>
                      <a:endParaRPr kumimoji="0" lang="en-US" sz="11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ko-KR" sz="1100" b="1" kern="1200">
                          <a:solidFill>
                            <a:schemeClr val="lt1"/>
                          </a:solidFill>
                          <a:effectLst/>
                          <a:latin typeface="+mn-lt"/>
                          <a:ea typeface="+mn-ea"/>
                          <a:cs typeface="+mn-cs"/>
                        </a:rPr>
                        <a:t>MBS support for V2X services</a:t>
                      </a:r>
                      <a:endParaRPr lang="de-DE" sz="1100" b="1" kern="1200">
                        <a:solidFill>
                          <a:schemeClr val="lt1"/>
                        </a:solidFill>
                        <a:effectLst/>
                        <a:latin typeface="+mn-lt"/>
                        <a:ea typeface="+mn-ea"/>
                        <a:cs typeface="+mn-cs"/>
                      </a:endParaRPr>
                    </a:p>
                    <a:p>
                      <a:pPr marL="0" algn="l" defTabSz="914400" rtl="0" eaLnBrk="1" fontAlgn="b" latinLnBrk="0" hangingPunct="1"/>
                      <a:endParaRPr kumimoji="0" lang="en-US" sz="11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7030A0"/>
                          </a:solidFill>
                          <a:effectLst/>
                          <a:uLnTx/>
                          <a:uFillTx/>
                          <a:latin typeface="Calibri"/>
                          <a:ea typeface="+mn-ea"/>
                          <a:cs typeface="+mn-cs"/>
                        </a:rPr>
                        <a:t>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100" b="1" i="0">
                          <a:solidFill>
                            <a:schemeClr val="bg1"/>
                          </a:solidFill>
                        </a:rPr>
                        <a:t>SP-220793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altLang="ko-KR" sz="1100" b="1" i="0" u="none" strike="noStrike" kern="1200" cap="none" spc="0" normalizeH="0" baseline="0">
                          <a:ln>
                            <a:noFill/>
                          </a:ln>
                          <a:solidFill>
                            <a:prstClr val="white"/>
                          </a:solidFill>
                          <a:effectLst/>
                          <a:uLnTx/>
                          <a:uFillTx/>
                          <a:latin typeface="+mn-lt"/>
                          <a:ea typeface="+mn-ea"/>
                          <a:cs typeface="+mn-cs"/>
                        </a:rPr>
                        <a:t>1 CR to 23.287 and 1 CR to 23.501 agreed.</a:t>
                      </a:r>
                      <a:endParaRPr kumimoji="0" lang="en-US" sz="1100" b="1" i="0" u="none" strike="noStrike" kern="1200" cap="none" spc="0" normalizeH="0" baseline="0">
                        <a:ln>
                          <a:noFill/>
                        </a:ln>
                        <a:solidFill>
                          <a:prstClr val="white"/>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565313">
                <a:tc>
                  <a:txBody>
                    <a:bodyPr/>
                    <a:lstStyle/>
                    <a:p>
                      <a:r>
                        <a:rPr kumimoji="0" lang="en-GB" sz="1100" b="1" i="0" u="none" strike="noStrike" kern="1200" cap="none" normalizeH="0" baseline="0">
                          <a:ln>
                            <a:noFill/>
                          </a:ln>
                          <a:solidFill>
                            <a:schemeClr val="bg1"/>
                          </a:solidFill>
                          <a:effectLst/>
                          <a:latin typeface="+mn-lt"/>
                          <a:ea typeface="+mn-ea"/>
                          <a:cs typeface="+mn-cs"/>
                        </a:rPr>
                        <a:t>TEI18_SLAMUP</a:t>
                      </a:r>
                      <a:endParaRPr kumimoji="0" lang="en-US" sz="11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b="1" i="0" u="none" strike="noStrike">
                          <a:solidFill>
                            <a:schemeClr val="bg1"/>
                          </a:solidFill>
                          <a:effectLst/>
                          <a:latin typeface="Calibri" panose="020F0502020204030204" pitchFamily="34" charset="0"/>
                        </a:rPr>
                        <a:t>Spending Limits for AM and UE Policies in the 5GC </a:t>
                      </a:r>
                      <a:endParaRPr lang="de-DE" sz="1100" b="1" kern="1200">
                        <a:solidFill>
                          <a:schemeClr val="lt1"/>
                        </a:solidFill>
                        <a:effectLst/>
                        <a:latin typeface="+mn-lt"/>
                        <a:ea typeface="+mn-ea"/>
                        <a:cs typeface="+mn-cs"/>
                      </a:endParaRPr>
                    </a:p>
                    <a:p>
                      <a:pPr marL="0" algn="l" defTabSz="914400" rtl="0" eaLnBrk="1" fontAlgn="b" latinLnBrk="0" hangingPunct="1"/>
                      <a:endParaRPr kumimoji="0" lang="en-US" sz="11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7030A0"/>
                          </a:solidFill>
                          <a:effectLst/>
                          <a:uLnTx/>
                          <a:uFillTx/>
                          <a:latin typeface="Calibri"/>
                          <a:ea typeface="+mn-ea"/>
                          <a:cs typeface="+mn-cs"/>
                        </a:rPr>
                        <a:t>0% -&gt;  80%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mn-lt"/>
                          <a:ea typeface="+mn-ea"/>
                          <a:cs typeface="+mn-cs"/>
                        </a:rPr>
                        <a:t>Jun,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i="0">
                          <a:solidFill>
                            <a:schemeClr val="bg1"/>
                          </a:solidFill>
                        </a:rPr>
                        <a:t>SP-220794</a:t>
                      </a:r>
                      <a:endParaRPr lang="en-US" sz="11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altLang="zh-CN" sz="1100" b="1" i="0" u="none" strike="noStrike" kern="1200" cap="none" spc="0" normalizeH="0" baseline="0">
                          <a:ln>
                            <a:noFill/>
                          </a:ln>
                          <a:solidFill>
                            <a:prstClr val="white"/>
                          </a:solidFill>
                          <a:effectLst/>
                          <a:uLnTx/>
                          <a:uFillTx/>
                          <a:latin typeface="+mn-lt"/>
                          <a:ea typeface="+mn-ea"/>
                          <a:cs typeface="+mn-cs"/>
                        </a:rPr>
                        <a:t>1 CR for TS 23.501, 2 CRs for TS 23.502, 1 CR for TS 23.503 and 1 LS OUT were agreed. </a:t>
                      </a:r>
                      <a:r>
                        <a:rPr kumimoji="0" lang="en-US" altLang="zh-CN" sz="1100" b="1" i="0" u="none" strike="noStrike" kern="1200" cap="none" spc="0" normalizeH="0" baseline="0">
                          <a:ln>
                            <a:noFill/>
                          </a:ln>
                          <a:solidFill>
                            <a:srgbClr val="FF0000"/>
                          </a:solidFill>
                          <a:effectLst/>
                          <a:uLnTx/>
                          <a:uFillTx/>
                          <a:latin typeface="+mn-lt"/>
                          <a:ea typeface="+mn-ea"/>
                          <a:cs typeface="+mn-cs"/>
                        </a:rPr>
                        <a:t>Waiting input from SA5 to complete the remaining 20% work. </a:t>
                      </a:r>
                      <a:endParaRPr kumimoji="0" lang="en-US" sz="1100" b="1" i="0" u="none" strike="noStrike" kern="1200" cap="none" spc="0" normalizeH="0" baseline="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565313">
                <a:tc>
                  <a:txBody>
                    <a:bodyPr/>
                    <a:lstStyle/>
                    <a:p>
                      <a:r>
                        <a:rPr kumimoji="0" lang="en-GB" sz="1100" b="1" i="0" u="none" strike="noStrike" kern="1200" cap="none" normalizeH="0" baseline="0">
                          <a:ln>
                            <a:noFill/>
                          </a:ln>
                          <a:solidFill>
                            <a:schemeClr val="bg1"/>
                          </a:solidFill>
                          <a:effectLst/>
                          <a:latin typeface="+mn-lt"/>
                          <a:ea typeface="+mn-ea"/>
                          <a:cs typeface="+mn-cs"/>
                        </a:rPr>
                        <a:t>TEI18_ADEE</a:t>
                      </a:r>
                      <a:endParaRPr kumimoji="0" lang="en-US" sz="11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altLang="zh-CN" sz="1100" b="1">
                          <a:solidFill>
                            <a:schemeClr val="bg1"/>
                          </a:solidFill>
                          <a:effectLst/>
                          <a:sym typeface="+mn-ea"/>
                        </a:rPr>
                        <a:t>Enhancement of Application Detection Event Exposure</a:t>
                      </a:r>
                      <a:endParaRPr lang="en-US" altLang="en-GB" sz="1100" b="1" kern="1200">
                        <a:solidFill>
                          <a:schemeClr val="bg1"/>
                        </a:solidFill>
                        <a:effectLst/>
                        <a:latin typeface="+mn-lt"/>
                        <a:ea typeface="+mn-ea"/>
                        <a:cs typeface="+mn-cs"/>
                        <a:sym typeface="+mn-ea"/>
                      </a:endParaRPr>
                    </a:p>
                    <a:p>
                      <a:pPr marL="0" algn="l" defTabSz="914400" rtl="0" eaLnBrk="1" fontAlgn="b" latinLnBrk="0" hangingPunct="1"/>
                      <a:endParaRPr kumimoji="0" lang="en-US" sz="11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7030A0"/>
                          </a:solidFill>
                          <a:effectLst/>
                          <a:uLnTx/>
                          <a:uFillTx/>
                          <a:latin typeface="Calibri"/>
                          <a:ea typeface="+mn-ea"/>
                          <a:cs typeface="+mn-cs"/>
                        </a:rPr>
                        <a:t>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100" b="1" i="0" u="none" strike="noStrike" kern="1200" cap="none" spc="0" normalizeH="0" baseline="0" noProof="0">
                          <a:ln>
                            <a:noFill/>
                          </a:ln>
                          <a:solidFill>
                            <a:schemeClr val="bg1"/>
                          </a:solidFill>
                          <a:effectLst/>
                          <a:uLnTx/>
                          <a:uFillTx/>
                          <a:latin typeface="+mn-lt"/>
                          <a:ea typeface="+mn-ea"/>
                          <a:cs typeface="+mn-cs"/>
                        </a:rPr>
                        <a:t>SP-220796</a:t>
                      </a:r>
                    </a:p>
                    <a:p>
                      <a:pPr algn="ctr"/>
                      <a:endParaRPr lang="en-US" sz="11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altLang="de-DE" sz="1100" b="1" i="0" u="none" strike="noStrike" kern="1200" cap="none" spc="0" normalizeH="0" baseline="0">
                          <a:ln>
                            <a:noFill/>
                          </a:ln>
                          <a:solidFill>
                            <a:prstClr val="white"/>
                          </a:solidFill>
                          <a:effectLst/>
                          <a:uLnTx/>
                          <a:uFillTx/>
                          <a:latin typeface="+mn-lt"/>
                          <a:ea typeface="+mn-ea"/>
                          <a:cs typeface="+mn-cs"/>
                        </a:rPr>
                        <a:t>2 </a:t>
                      </a:r>
                      <a:r>
                        <a:rPr kumimoji="0" lang="en-US" altLang="de-DE" sz="1100" b="1" i="0" u="none" strike="noStrike" kern="1200" cap="none" spc="0" normalizeH="0" baseline="0">
                          <a:ln>
                            <a:noFill/>
                          </a:ln>
                          <a:solidFill>
                            <a:prstClr val="white"/>
                          </a:solidFill>
                          <a:effectLst/>
                          <a:uLnTx/>
                          <a:uFillTx/>
                          <a:latin typeface="+mn-lt"/>
                          <a:ea typeface="+mn-ea"/>
                          <a:cs typeface="+mn-cs"/>
                          <a:sym typeface="+mn-ea"/>
                        </a:rPr>
                        <a:t>CRs </a:t>
                      </a:r>
                      <a:r>
                        <a:rPr kumimoji="0" lang="en-US" altLang="zh-CN" sz="1100" b="1" i="0" u="none" strike="noStrike" kern="1200" cap="none" spc="0" normalizeH="0" baseline="0">
                          <a:ln>
                            <a:noFill/>
                          </a:ln>
                          <a:solidFill>
                            <a:prstClr val="white"/>
                          </a:solidFill>
                          <a:effectLst/>
                          <a:uLnTx/>
                          <a:uFillTx/>
                          <a:latin typeface="+mn-lt"/>
                          <a:ea typeface="+mn-ea"/>
                          <a:cs typeface="+mn-cs"/>
                          <a:sym typeface="+mn-ea"/>
                        </a:rPr>
                        <a:t>were</a:t>
                      </a:r>
                      <a:r>
                        <a:rPr kumimoji="0" lang="en-US" altLang="de-DE" sz="1100" b="1" i="0" u="none" strike="noStrike" kern="1200" cap="none" spc="0" normalizeH="0" baseline="0">
                          <a:ln>
                            <a:noFill/>
                          </a:ln>
                          <a:solidFill>
                            <a:prstClr val="white"/>
                          </a:solidFill>
                          <a:effectLst/>
                          <a:uLnTx/>
                          <a:uFillTx/>
                          <a:latin typeface="+mn-lt"/>
                          <a:ea typeface="+mn-ea"/>
                          <a:cs typeface="+mn-cs"/>
                          <a:sym typeface="+mn-ea"/>
                        </a:rPr>
                        <a:t> </a:t>
                      </a:r>
                      <a:r>
                        <a:rPr kumimoji="0" lang="en-US" altLang="zh-CN" sz="1100" b="1" i="0" u="none" strike="noStrike" kern="1200" cap="none" spc="0" normalizeH="0" baseline="0">
                          <a:ln>
                            <a:noFill/>
                          </a:ln>
                          <a:solidFill>
                            <a:prstClr val="white"/>
                          </a:solidFill>
                          <a:effectLst/>
                          <a:uLnTx/>
                          <a:uFillTx/>
                          <a:latin typeface="+mn-lt"/>
                          <a:ea typeface="+mn-ea"/>
                          <a:cs typeface="+mn-cs"/>
                          <a:sym typeface="+mn-ea"/>
                        </a:rPr>
                        <a:t>agreed. Normative work is complete.</a:t>
                      </a:r>
                      <a:endParaRPr kumimoji="0" lang="en-US" sz="1100" b="1" i="0" u="none" strike="noStrike" kern="1200" cap="none" spc="0" normalizeH="0" baseline="0">
                        <a:ln>
                          <a:noFill/>
                        </a:ln>
                        <a:solidFill>
                          <a:prstClr val="white"/>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65313">
                <a:tc>
                  <a:txBody>
                    <a:bodyPr/>
                    <a:lstStyle/>
                    <a:p>
                      <a:r>
                        <a:rPr kumimoji="0" lang="en-GB" sz="1100" b="1" i="0" u="none" strike="noStrike" kern="1200" cap="none" normalizeH="0" baseline="0">
                          <a:ln>
                            <a:noFill/>
                          </a:ln>
                          <a:solidFill>
                            <a:schemeClr val="bg1"/>
                          </a:solidFill>
                          <a:effectLst/>
                          <a:latin typeface="+mn-lt"/>
                          <a:ea typeface="+mn-ea"/>
                          <a:cs typeface="+mn-cs"/>
                        </a:rPr>
                        <a:t>TEI18_IPv6PD</a:t>
                      </a:r>
                      <a:endParaRPr kumimoji="0" lang="en-US" sz="11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100" b="1"/>
                        <a:t>General Support of IPv6 Prefix Delegation </a:t>
                      </a:r>
                      <a:endParaRPr lang="de-DE" sz="1100" b="1" i="0" u="none" strike="noStrike" kern="1200">
                        <a:solidFill>
                          <a:schemeClr val="bg1"/>
                        </a:solidFill>
                        <a:effectLst/>
                        <a:latin typeface="Calibri" panose="020F0502020204030204" pitchFamily="34" charset="0"/>
                        <a:ea typeface="+mn-ea"/>
                        <a:cs typeface="+mn-cs"/>
                      </a:endParaRPr>
                    </a:p>
                    <a:p>
                      <a:pPr marL="0" algn="l" defTabSz="914400" rtl="0" eaLnBrk="1" fontAlgn="b" latinLnBrk="0" hangingPunct="1"/>
                      <a:endParaRPr kumimoji="0" lang="en-US" sz="11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7030A0"/>
                          </a:solidFill>
                          <a:effectLst/>
                          <a:uLnTx/>
                          <a:uFillTx/>
                          <a:latin typeface="Calibri"/>
                          <a:ea typeface="+mn-ea"/>
                          <a:cs typeface="+mn-cs"/>
                        </a:rPr>
                        <a:t>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prstClr val="white"/>
                          </a:solidFill>
                          <a:effectLst/>
                          <a:uLnTx/>
                          <a:uFillTx/>
                          <a:latin typeface="+mn-lt"/>
                          <a:ea typeface="+mn-ea"/>
                          <a:cs typeface="+mn-cs"/>
                        </a:rPr>
                        <a:t>SP-220797</a:t>
                      </a:r>
                      <a:endParaRPr lang="en-US" sz="1100" b="1" i="0">
                        <a:solidFill>
                          <a:srgbClr val="7030A0"/>
                        </a:solidFill>
                      </a:endParaRPr>
                    </a:p>
                    <a:p>
                      <a:pPr algn="ctr"/>
                      <a:endParaRPr lang="en-US" sz="11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altLang="de-DE" sz="1100" b="1" i="0" u="none" strike="noStrike" kern="1200" cap="none" spc="0" normalizeH="0" baseline="0">
                          <a:ln>
                            <a:noFill/>
                          </a:ln>
                          <a:solidFill>
                            <a:prstClr val="white"/>
                          </a:solidFill>
                          <a:effectLst/>
                          <a:uLnTx/>
                          <a:uFillTx/>
                          <a:latin typeface="+mn-lt"/>
                          <a:ea typeface="+mn-ea"/>
                          <a:cs typeface="+mn-cs"/>
                        </a:rPr>
                        <a:t>5 CRs agreed and work completed as planned.</a:t>
                      </a:r>
                      <a:endParaRPr kumimoji="0" lang="en-US" sz="1100" b="1" i="0" u="none" strike="noStrike" kern="1200" cap="none" spc="0" normalizeH="0" baseline="0">
                        <a:ln>
                          <a:noFill/>
                        </a:ln>
                        <a:solidFill>
                          <a:prstClr val="white"/>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369621" y="1371600"/>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TEI18 mini WIDs.</a:t>
            </a:r>
            <a:endParaRPr lang="de-DE" altLang="de-DE" sz="2000" kern="0" dirty="0">
              <a:solidFill>
                <a:srgbClr val="FF0000"/>
              </a:solidFill>
            </a:endParaRPr>
          </a:p>
        </p:txBody>
      </p:sp>
    </p:spTree>
    <p:extLst>
      <p:ext uri="{BB962C8B-B14F-4D97-AF65-F5344CB8AC3E}">
        <p14:creationId xmlns:p14="http://schemas.microsoft.com/office/powerpoint/2010/main" val="5251746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a:solidFill>
                  <a:schemeClr val="bg1">
                    <a:lumMod val="65000"/>
                  </a:schemeClr>
                </a:solidFill>
              </a:rPr>
              <a:t> </a:t>
            </a:r>
            <a:r>
              <a:rPr lang="en-GB" sz="2000">
                <a:solidFill>
                  <a:schemeClr val="bg1">
                    <a:lumMod val="65000"/>
                  </a:schemeClr>
                </a:solidFill>
              </a:rPr>
              <a:t>1) General aspects (events since SA#98-e, statistics, next meetings)</a:t>
            </a:r>
          </a:p>
          <a:p>
            <a:pPr eaLnBrk="1" hangingPunct="1">
              <a:defRPr/>
            </a:pPr>
            <a:r>
              <a:rPr lang="en-GB" sz="2000">
                <a:solidFill>
                  <a:schemeClr val="bg1">
                    <a:lumMod val="65000"/>
                  </a:schemeClr>
                </a:solidFill>
              </a:rPr>
              <a:t> </a:t>
            </a:r>
            <a:r>
              <a:rPr lang="en-GB" sz="2000" b="1" i="1"/>
              <a:t>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Maintenance and Work</a:t>
            </a:r>
          </a:p>
          <a:p>
            <a:pPr lvl="1" eaLnBrk="1" hangingPunct="1">
              <a:defRPr/>
            </a:pPr>
            <a:r>
              <a:rPr lang="en-GB" sz="1800">
                <a:solidFill>
                  <a:schemeClr val="bg1">
                    <a:lumMod val="65000"/>
                  </a:schemeClr>
                </a:solidFill>
              </a:rPr>
              <a:t>2.3) Rel-16 and later Work and Maintenance</a:t>
            </a:r>
          </a:p>
          <a:p>
            <a:pPr lvl="1" eaLnBrk="1" hangingPunct="1">
              <a:defRPr/>
            </a:pPr>
            <a:r>
              <a:rPr lang="en-US"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p>
          <a:p>
            <a:pPr lvl="1" eaLnBrk="1" hangingPunct="1">
              <a:defRPr/>
            </a:pPr>
            <a:r>
              <a:rPr lang="en-GB" sz="1800" b="1" i="1"/>
              <a:t>2.6) IETF Dependency Update</a:t>
            </a:r>
          </a:p>
          <a:p>
            <a:pPr eaLnBrk="1" hangingPunct="1">
              <a:defRPr/>
            </a:pPr>
            <a:r>
              <a:rPr lang="en-GB" sz="2000">
                <a:solidFill>
                  <a:schemeClr val="bg1">
                    <a:lumMod val="65000"/>
                  </a:schemeClr>
                </a:solidFill>
              </a:rPr>
              <a:t> 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endParaRPr lang="en-GB" sz="2400">
              <a:solidFill>
                <a:schemeClr val="bg1">
                  <a:lumMod val="65000"/>
                </a:schemeClr>
              </a:solidFill>
            </a:endParaRPr>
          </a:p>
        </p:txBody>
      </p:sp>
      <p:sp>
        <p:nvSpPr>
          <p:cNvPr id="45060" name="Text Box 3"/>
          <p:cNvSpPr txBox="1">
            <a:spLocks noChangeArrowheads="1"/>
          </p:cNvSpPr>
          <p:nvPr/>
        </p:nvSpPr>
        <p:spPr bwMode="auto">
          <a:xfrm>
            <a:off x="445111" y="3807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a:t>1) General Aspects (4/7)</a:t>
            </a:r>
          </a:p>
        </p:txBody>
      </p:sp>
      <p:graphicFrame>
        <p:nvGraphicFramePr>
          <p:cNvPr id="4" name="Chart 3">
            <a:extLst>
              <a:ext uri="{FF2B5EF4-FFF2-40B4-BE49-F238E27FC236}">
                <a16:creationId xmlns:a16="http://schemas.microsoft.com/office/drawing/2014/main" id="{F896234B-A910-41D3-A7B7-CBFBEF2F7D6F}"/>
              </a:ext>
            </a:extLst>
          </p:cNvPr>
          <p:cNvGraphicFramePr>
            <a:graphicFrameLocks/>
          </p:cNvGraphicFramePr>
          <p:nvPr/>
        </p:nvGraphicFramePr>
        <p:xfrm>
          <a:off x="0" y="806333"/>
          <a:ext cx="8952807" cy="577160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2.6) IETF </a:t>
            </a:r>
            <a:r>
              <a:rPr lang="en-GB" altLang="de-DE" b="1" dirty="0"/>
              <a:t>and External SDO Normative Reference Update</a:t>
            </a:r>
            <a:endParaRPr lang="de-DE" altLang="de-DE" b="1" dirty="0"/>
          </a:p>
        </p:txBody>
      </p:sp>
      <p:sp>
        <p:nvSpPr>
          <p:cNvPr id="46083" name="Content Placeholder 1"/>
          <p:cNvSpPr>
            <a:spLocks noGrp="1"/>
          </p:cNvSpPr>
          <p:nvPr>
            <p:ph idx="1"/>
          </p:nvPr>
        </p:nvSpPr>
        <p:spPr/>
        <p:txBody>
          <a:bodyPr/>
          <a:lstStyle/>
          <a:p>
            <a:endParaRPr lang="de-DE" sz="2400"/>
          </a:p>
          <a:p>
            <a:pPr eaLnBrk="1" hangingPunct="1"/>
            <a:endParaRPr lang="en-US" altLang="de-DE" sz="2400"/>
          </a:p>
          <a:p>
            <a:pPr>
              <a:buFontTx/>
              <a:buNone/>
            </a:pPr>
            <a:endParaRPr lang="en-US" altLang="de-DE"/>
          </a:p>
          <a:p>
            <a:pPr eaLnBrk="1" hangingPunct="1">
              <a:buFontTx/>
              <a:buNone/>
            </a:pPr>
            <a:endParaRPr lang="en-US" altLang="de-DE"/>
          </a:p>
          <a:p>
            <a:pPr eaLnBrk="1" hangingPunct="1"/>
            <a:endParaRPr lang="en-GB" altLang="de-DE">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a:t>None. </a:t>
            </a:r>
          </a:p>
          <a:p>
            <a:pPr eaLnBrk="1" hangingPunct="1">
              <a:defRPr/>
            </a:pPr>
            <a:endParaRPr lang="en-GB" sz="1600" kern="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Maintenance and Work</a:t>
            </a:r>
          </a:p>
          <a:p>
            <a:pPr lvl="1" eaLnBrk="1" hangingPunct="1">
              <a:defRPr/>
            </a:pPr>
            <a:r>
              <a:rPr lang="en-GB" sz="1800">
                <a:solidFill>
                  <a:schemeClr val="bg1">
                    <a:lumMod val="65000"/>
                  </a:schemeClr>
                </a:solidFill>
              </a:rPr>
              <a:t>2.3) Rel-16 and later Work and Maintenance</a:t>
            </a:r>
          </a:p>
          <a:p>
            <a:pPr lvl="1" eaLnBrk="1" hangingPunct="1">
              <a:defRPr/>
            </a:pPr>
            <a:r>
              <a:rPr lang="en-GB" sz="1800">
                <a:solidFill>
                  <a:schemeClr val="bg1">
                    <a:lumMod val="65000"/>
                  </a:schemeClr>
                </a:solidFill>
              </a:rPr>
              <a:t>2.4) </a:t>
            </a:r>
            <a:r>
              <a:rPr lang="en-US" sz="1800">
                <a:solidFill>
                  <a:schemeClr val="bg1">
                    <a:lumMod val="65000"/>
                  </a:schemeClr>
                </a:solidFill>
              </a:rPr>
              <a:t>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a:t>
            </a:r>
            <a:r>
              <a:rPr lang="en-GB" sz="2000" b="1" i="1"/>
              <a:t>3) SA2 Work Planning</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69973" y="4091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a:t>3) SA2 Work Planning</a:t>
            </a:r>
          </a:p>
        </p:txBody>
      </p:sp>
      <p:sp>
        <p:nvSpPr>
          <p:cNvPr id="57347" name="Rectangle 3"/>
          <p:cNvSpPr>
            <a:spLocks noGrp="1"/>
          </p:cNvSpPr>
          <p:nvPr>
            <p:ph type="body" idx="1"/>
          </p:nvPr>
        </p:nvSpPr>
        <p:spPr>
          <a:xfrm>
            <a:off x="254000" y="1232208"/>
            <a:ext cx="8401050" cy="5042211"/>
          </a:xfrm>
        </p:spPr>
        <p:txBody>
          <a:bodyPr/>
          <a:lstStyle/>
          <a:p>
            <a:pPr eaLnBrk="1" hangingPunct="1">
              <a:spcBef>
                <a:spcPts val="300"/>
              </a:spcBef>
              <a:defRPr/>
            </a:pPr>
            <a:r>
              <a:rPr lang="en-US" sz="2000" dirty="0"/>
              <a:t>All Rel-18 study items are 100% complete. 2 Rel-18 work items (i.e., AMP, SUECR) are 100% complete. Remaining Rel-18 work items are 40% - 95% complete (please see slide 39 for summary and slides 40 – 68 for the details).</a:t>
            </a:r>
          </a:p>
          <a:p>
            <a:pPr eaLnBrk="1" hangingPunct="1">
              <a:spcBef>
                <a:spcPts val="300"/>
              </a:spcBef>
              <a:defRPr/>
            </a:pPr>
            <a:endParaRPr lang="en-US" sz="2000" dirty="0"/>
          </a:p>
          <a:p>
            <a:pPr eaLnBrk="1" hangingPunct="1">
              <a:spcBef>
                <a:spcPts val="300"/>
              </a:spcBef>
              <a:defRPr/>
            </a:pPr>
            <a:r>
              <a:rPr lang="en-US" sz="2000" dirty="0"/>
              <a:t>SA2 work sheet on TU allocation for SA2#156-e e-meeting was endorsed in </a:t>
            </a:r>
            <a:r>
              <a:rPr lang="en-US" sz="2000" b="1" dirty="0"/>
              <a:t>S2-2303663</a:t>
            </a:r>
            <a:r>
              <a:rPr lang="en-US" sz="2000" dirty="0"/>
              <a:t>. </a:t>
            </a:r>
          </a:p>
          <a:p>
            <a:pPr lvl="1" eaLnBrk="1" hangingPunct="1">
              <a:spcBef>
                <a:spcPts val="300"/>
              </a:spcBef>
              <a:spcAft>
                <a:spcPts val="600"/>
              </a:spcAft>
              <a:defRPr/>
            </a:pPr>
            <a:r>
              <a:rPr lang="en-US" sz="1600" dirty="0"/>
              <a:t>At SA2#155, additional TUs were allocated to most of Rel-18 WIDs than originally planned in order to handle large number of input documents, TU budget will be adjusted accordingly. In additional, drafting sessions were planned on these topics but they are not counted towards the TU Budget.  </a:t>
            </a:r>
          </a:p>
          <a:p>
            <a:pPr lvl="1" eaLnBrk="1" hangingPunct="1">
              <a:spcBef>
                <a:spcPts val="300"/>
              </a:spcBef>
              <a:spcAft>
                <a:spcPts val="600"/>
              </a:spcAft>
              <a:defRPr/>
            </a:pPr>
            <a:r>
              <a:rPr lang="en-US" sz="1600" dirty="0"/>
              <a:t>Additional TUs were allocated to many Rel-18 WIDs at SA2#156-e and SA2#157 meetings in order to complete the normative work by SA2#157. </a:t>
            </a:r>
          </a:p>
          <a:p>
            <a:pPr marL="0" indent="0" eaLnBrk="1" hangingPunct="1">
              <a:spcBef>
                <a:spcPts val="300"/>
              </a:spcBef>
              <a:buNone/>
              <a:defRPr/>
            </a:pPr>
            <a:endParaRPr lang="en-US" sz="1600" dirty="0"/>
          </a:p>
          <a:p>
            <a:pPr marL="457200" lvl="1" indent="0" eaLnBrk="1" hangingPunct="1">
              <a:spcBef>
                <a:spcPts val="600"/>
              </a:spcBef>
              <a:buNone/>
              <a:defRPr/>
            </a:pPr>
            <a:endParaRPr lang="en-GB" sz="1600" dirty="0">
              <a:solidFill>
                <a:srgbClr val="FF0000"/>
              </a:solidFill>
            </a:endParaRPr>
          </a:p>
          <a:p>
            <a:pPr lvl="1" eaLnBrk="1" hangingPunct="1">
              <a:spcBef>
                <a:spcPts val="600"/>
              </a:spcBef>
              <a:defRPr/>
            </a:pPr>
            <a:endParaRPr lang="en-US" sz="1800" dirty="0"/>
          </a:p>
        </p:txBody>
      </p:sp>
    </p:spTree>
    <p:extLst>
      <p:ext uri="{BB962C8B-B14F-4D97-AF65-F5344CB8AC3E}">
        <p14:creationId xmlns:p14="http://schemas.microsoft.com/office/powerpoint/2010/main" val="7674163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Maintenance and Work</a:t>
            </a:r>
          </a:p>
          <a:p>
            <a:pPr lvl="1" eaLnBrk="1" hangingPunct="1">
              <a:defRPr/>
            </a:pPr>
            <a:r>
              <a:rPr lang="en-GB" sz="1800">
                <a:solidFill>
                  <a:schemeClr val="bg1">
                    <a:lumMod val="65000"/>
                  </a:schemeClr>
                </a:solidFill>
              </a:rPr>
              <a:t>2.3) Rel-16 and later Work and Maintenance</a:t>
            </a:r>
          </a:p>
          <a:p>
            <a:pPr lvl="1" eaLnBrk="1" hangingPunct="1">
              <a:defRPr/>
            </a:pPr>
            <a:r>
              <a:rPr lang="en-US"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Action Items</a:t>
            </a:r>
          </a:p>
          <a:p>
            <a:pPr eaLnBrk="1" hangingPunct="1">
              <a:defRPr/>
            </a:pPr>
            <a:r>
              <a:rPr lang="en-GB" sz="2000">
                <a:solidFill>
                  <a:schemeClr val="bg1">
                    <a:lumMod val="65000"/>
                  </a:schemeClr>
                </a:solidFill>
              </a:rPr>
              <a:t> </a:t>
            </a:r>
            <a:r>
              <a:rPr lang="en-GB" sz="2000" b="1" i="1"/>
              <a:t>4) Documents for Information and Approval</a:t>
            </a:r>
          </a:p>
          <a:p>
            <a:pPr eaLnBrk="1" hangingPunct="1">
              <a:defRPr/>
            </a:pPr>
            <a:r>
              <a:rPr lang="en-GB" sz="200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84504" y="447296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Rel-18 Revised SID/WID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2235771758"/>
              </p:ext>
            </p:extLst>
          </p:nvPr>
        </p:nvGraphicFramePr>
        <p:xfrm>
          <a:off x="637222" y="2115127"/>
          <a:ext cx="8059104" cy="4320540"/>
        </p:xfrm>
        <a:graphic>
          <a:graphicData uri="http://schemas.openxmlformats.org/drawingml/2006/table">
            <a:tbl>
              <a:tblPr firstRow="1" firstCol="1" bandRow="1"/>
              <a:tblGrid>
                <a:gridCol w="867728">
                  <a:extLst>
                    <a:ext uri="{9D8B030D-6E8A-4147-A177-3AD203B41FA5}">
                      <a16:colId xmlns:a16="http://schemas.microsoft.com/office/drawing/2014/main" val="1465809038"/>
                    </a:ext>
                  </a:extLst>
                </a:gridCol>
                <a:gridCol w="885825">
                  <a:extLst>
                    <a:ext uri="{9D8B030D-6E8A-4147-A177-3AD203B41FA5}">
                      <a16:colId xmlns:a16="http://schemas.microsoft.com/office/drawing/2014/main" val="2428840547"/>
                    </a:ext>
                  </a:extLst>
                </a:gridCol>
                <a:gridCol w="828675">
                  <a:extLst>
                    <a:ext uri="{9D8B030D-6E8A-4147-A177-3AD203B41FA5}">
                      <a16:colId xmlns:a16="http://schemas.microsoft.com/office/drawing/2014/main" val="3022404077"/>
                    </a:ext>
                  </a:extLst>
                </a:gridCol>
                <a:gridCol w="4116675">
                  <a:extLst>
                    <a:ext uri="{9D8B030D-6E8A-4147-A177-3AD203B41FA5}">
                      <a16:colId xmlns:a16="http://schemas.microsoft.com/office/drawing/2014/main" val="3960836769"/>
                    </a:ext>
                  </a:extLst>
                </a:gridCol>
                <a:gridCol w="1360201">
                  <a:extLst>
                    <a:ext uri="{9D8B030D-6E8A-4147-A177-3AD203B41FA5}">
                      <a16:colId xmlns:a16="http://schemas.microsoft.com/office/drawing/2014/main" val="4267240105"/>
                    </a:ext>
                  </a:extLst>
                </a:gridCol>
              </a:tblGrid>
              <a:tr h="463341">
                <a:tc>
                  <a:txBody>
                    <a:bodyPr/>
                    <a:lstStyle/>
                    <a:p>
                      <a:pPr marL="0" marR="0" algn="ctr" hangingPunct="0">
                        <a:spcBef>
                          <a:spcPts val="0"/>
                        </a:spcBef>
                        <a:spcAft>
                          <a:spcPts val="0"/>
                        </a:spcAft>
                      </a:pPr>
                      <a:r>
                        <a:rPr lang="en-GB" sz="1400" b="1">
                          <a:effectLst/>
                        </a:rPr>
                        <a:t>TSG SA#</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a:effectLst/>
                        </a:rPr>
                        <a:t>FOR</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400" b="1">
                          <a:effectLst/>
                        </a:rPr>
                        <a:t>Title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400" b="1">
                          <a:effectLst/>
                        </a:rPr>
                        <a:t>WI Code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474787191"/>
                  </a:ext>
                </a:extLst>
              </a:tr>
              <a:tr h="286710">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SP-230089</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SID revised</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SID: Study on Personal IoT Networks.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FS_PIN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342873">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SP-230090</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SID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SID: Study on system architecture for Next Generation Real Time Communication Services (FS_NG_RTC).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FS_NG_RTC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32625878"/>
                  </a:ext>
                </a:extLst>
              </a:tr>
              <a:tr h="361406">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SP-230091</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on Further Architecture Enhancement for UAV and UAM.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UAS_Ph2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6922430"/>
                  </a:ext>
                </a:extLst>
              </a:tr>
              <a:tr h="296538">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SP-230092</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Architecture Enhancements for XR and media services (XRM).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XRM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20335544"/>
                  </a:ext>
                </a:extLst>
              </a:tr>
              <a:tr h="30580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SP-230093</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on Enhancement to the 5GC LoCation Services Phase 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5G_eLCS_Ph3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6650342"/>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SP-230094</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Enhancement of 5G UE Policy (eUEPO).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eUEPO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50137670"/>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SP-230095</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System Support for AI/ML-based Services (AIMLsys).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AIMLsys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06409908"/>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SP-230096</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Enhanced support of Non-Public Networks Phase 2 (eNPN_Ph2).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eNPN_Ph2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71424222"/>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SP-230097</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on Proximity-based Services in 5GS Phase 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5G_ProSe_Ph2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79241811"/>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SP-230098</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WID update: System architecture for Next Generation Real time Communication services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NG_RTC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03329082"/>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SP-230099</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rPr>
                        <a:t>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Architectural enhancements for 5G multicast-broadcast services Phase 2 (5MBS_Ph2).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5MBS_Ph2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1678931"/>
                  </a:ext>
                </a:extLst>
              </a:tr>
              <a:tr h="28727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SP-230100</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US" sz="1000" kern="1200">
                          <a:solidFill>
                            <a:schemeClr val="tx1"/>
                          </a:solidFill>
                          <a:effectLst/>
                          <a:latin typeface="Arial" panose="020B0604020202020204" pitchFamily="34" charset="0"/>
                          <a:ea typeface="+mn-ea"/>
                          <a:cs typeface="Arial" panose="020B0604020202020204" pitchFamily="34" charset="0"/>
                        </a:rPr>
                        <a:t>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Updated WID: Support for 5WWC, Phase 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5WWC_Ph2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6601013"/>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(2/3)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a:t>Rel-18 Revised WID(s) for </a:t>
            </a:r>
            <a:r>
              <a:rPr lang="de-DE" altLang="de-DE" sz="2400">
                <a:solidFill>
                  <a:srgbClr val="FF0000"/>
                </a:solidFill>
              </a:rPr>
              <a:t>Approval</a:t>
            </a:r>
            <a:endParaRPr lang="de-DE" sz="1600"/>
          </a:p>
          <a:p>
            <a:pPr eaLnBrk="1" hangingPunct="1"/>
            <a:endParaRPr lang="de-DE" sz="1600"/>
          </a:p>
          <a:p>
            <a:pPr marL="457200" lvl="1" indent="0" eaLnBrk="1" hangingPunct="1">
              <a:buNone/>
            </a:pPr>
            <a:endParaRPr lang="zh-CN" altLang="zh-CN" sz="1600" b="1">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a:p>
          <a:p>
            <a:pPr lvl="1"/>
            <a:endParaRPr lang="en-GB" sz="1600"/>
          </a:p>
          <a:p>
            <a:pPr eaLnBrk="1" hangingPunct="1"/>
            <a:endParaRPr lang="de-DE" altLang="de-DE" sz="2200">
              <a:solidFill>
                <a:srgbClr val="FF0000"/>
              </a:solidFill>
            </a:endParaRPr>
          </a:p>
        </p:txBody>
      </p:sp>
      <p:graphicFrame>
        <p:nvGraphicFramePr>
          <p:cNvPr id="2" name="Table 1">
            <a:extLst>
              <a:ext uri="{FF2B5EF4-FFF2-40B4-BE49-F238E27FC236}">
                <a16:creationId xmlns:a16="http://schemas.microsoft.com/office/drawing/2014/main" id="{D7470A70-5127-4E87-8A88-3552EE6A2A20}"/>
              </a:ext>
            </a:extLst>
          </p:cNvPr>
          <p:cNvGraphicFramePr>
            <a:graphicFrameLocks noGrp="1"/>
          </p:cNvGraphicFramePr>
          <p:nvPr>
            <p:extLst>
              <p:ext uri="{D42A27DB-BD31-4B8C-83A1-F6EECF244321}">
                <p14:modId xmlns:p14="http://schemas.microsoft.com/office/powerpoint/2010/main" val="2437826083"/>
              </p:ext>
            </p:extLst>
          </p:nvPr>
        </p:nvGraphicFramePr>
        <p:xfrm>
          <a:off x="589409" y="2150639"/>
          <a:ext cx="8030807" cy="3848948"/>
        </p:xfrm>
        <a:graphic>
          <a:graphicData uri="http://schemas.openxmlformats.org/drawingml/2006/table">
            <a:tbl>
              <a:tblPr firstRow="1" firstCol="1" bandRow="1"/>
              <a:tblGrid>
                <a:gridCol w="795050">
                  <a:extLst>
                    <a:ext uri="{9D8B030D-6E8A-4147-A177-3AD203B41FA5}">
                      <a16:colId xmlns:a16="http://schemas.microsoft.com/office/drawing/2014/main" val="137867219"/>
                    </a:ext>
                  </a:extLst>
                </a:gridCol>
                <a:gridCol w="911066">
                  <a:extLst>
                    <a:ext uri="{9D8B030D-6E8A-4147-A177-3AD203B41FA5}">
                      <a16:colId xmlns:a16="http://schemas.microsoft.com/office/drawing/2014/main" val="2977446841"/>
                    </a:ext>
                  </a:extLst>
                </a:gridCol>
                <a:gridCol w="654773">
                  <a:extLst>
                    <a:ext uri="{9D8B030D-6E8A-4147-A177-3AD203B41FA5}">
                      <a16:colId xmlns:a16="http://schemas.microsoft.com/office/drawing/2014/main" val="1050063000"/>
                    </a:ext>
                  </a:extLst>
                </a:gridCol>
                <a:gridCol w="4338269">
                  <a:extLst>
                    <a:ext uri="{9D8B030D-6E8A-4147-A177-3AD203B41FA5}">
                      <a16:colId xmlns:a16="http://schemas.microsoft.com/office/drawing/2014/main" val="1437391134"/>
                    </a:ext>
                  </a:extLst>
                </a:gridCol>
                <a:gridCol w="1331649">
                  <a:extLst>
                    <a:ext uri="{9D8B030D-6E8A-4147-A177-3AD203B41FA5}">
                      <a16:colId xmlns:a16="http://schemas.microsoft.com/office/drawing/2014/main" val="757372260"/>
                    </a:ext>
                  </a:extLst>
                </a:gridCol>
              </a:tblGrid>
              <a:tr h="167882">
                <a:tc>
                  <a:txBody>
                    <a:bodyPr/>
                    <a:lstStyle/>
                    <a:p>
                      <a:pPr marL="0" marR="0" algn="ctr">
                        <a:lnSpc>
                          <a:spcPct val="107000"/>
                        </a:lnSpc>
                        <a:spcBef>
                          <a:spcPts val="0"/>
                        </a:spcBef>
                        <a:spcAft>
                          <a:spcPts val="0"/>
                        </a:spcAft>
                      </a:pPr>
                      <a:r>
                        <a:rPr lang="en-GB" sz="700" b="1">
                          <a:effectLst/>
                          <a:latin typeface="Arial" panose="020B0604020202020204" pitchFamily="34" charset="0"/>
                          <a:ea typeface="Times New Roman" panose="02020603050405020304" pitchFamily="18" charset="0"/>
                          <a:cs typeface="Times New Roman" panose="02020603050405020304" pitchFamily="18" charset="0"/>
                        </a:rPr>
                        <a:t>TSG SA #</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TYPE</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FOR</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TITLE</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GB"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WI CODE</a:t>
                      </a:r>
                      <a:endParaRPr lang="en-US" sz="700">
                        <a:effectLst/>
                        <a:latin typeface="Calibri" panose="020F0502020204030204" pitchFamily="34" charset="0"/>
                        <a:ea typeface="Calibri" panose="020F0502020204030204" pitchFamily="34" charset="0"/>
                        <a:cs typeface="Times New Roman" panose="02020603050405020304" pitchFamily="18"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val="3035548658"/>
                  </a:ext>
                </a:extLst>
              </a:tr>
              <a:tr h="323754">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SP-230101</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WID revised</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on generic group management, exposure and communication enhancements.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GMEC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0771848"/>
                  </a:ext>
                </a:extLst>
              </a:tr>
              <a:tr h="317797">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SP-230102</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Dynamically Changing AM Policies in the 5GC Phase 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TEI18_DCAMP_Ph2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1588880"/>
                  </a:ext>
                </a:extLst>
              </a:tr>
              <a:tr h="29117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SP-230103</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UPF enhancement for Exposure and SBA (UPEAS).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UPEAS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696536"/>
                  </a:ext>
                </a:extLst>
              </a:tr>
              <a:tr h="20202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SP-230104</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Revised WID: Enhancement of Network Slicing Phase 3 (eNS_Ph3).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eNS_Ph3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1823077"/>
                  </a:ext>
                </a:extLst>
              </a:tr>
              <a:tr h="37032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SP-230105</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Updated WID on Architecture Enhancements for Vehicle Mounted Relays (VMR).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VMR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9087635"/>
                  </a:ext>
                </a:extLst>
              </a:tr>
              <a:tr h="275308">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SP-230106</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on Architecture Enhancement to support Ranging based services and sidelink positioning (Ranging_SL).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Ranging_SL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028743"/>
                  </a:ext>
                </a:extLst>
              </a:tr>
              <a:tr h="23812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SP-230107</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WID revised</a:t>
                      </a: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Timing Resiliency and URLLC enhancements (TRS_URLLC).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TRS_URLLC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6650464"/>
                  </a:ext>
                </a:extLst>
              </a:tr>
              <a:tr h="228916">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SP-230108</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MPS when access to EPC/5GC is WLAN.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MPS_WLAN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6572951"/>
                  </a:ext>
                </a:extLst>
              </a:tr>
              <a:tr h="247650">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SP-230109</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Revised WID: 5GC/EPC enhancement for satellite access Phase 2 (5GSAT_Ph2).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5GSAT_Ph2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759567"/>
                  </a:ext>
                </a:extLst>
              </a:tr>
              <a:tr h="21376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SP-230110</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WID update for eNA_Ph3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eNA_Ph3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4618548"/>
                  </a:ext>
                </a:extLst>
              </a:tr>
              <a:tr h="213064">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SP-230111</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WID update for 5GSATB</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5GSATB</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5277552"/>
                  </a:ext>
                </a:extLst>
              </a:tr>
              <a:tr h="202522">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SP-230112</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Revised WID: Edge Computing Phase 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EDGE_Ph2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93633436"/>
                  </a:ext>
                </a:extLst>
              </a:tr>
              <a:tr h="285750">
                <a:tc>
                  <a:txBody>
                    <a:bodyPr/>
                    <a:lstStyle/>
                    <a:p>
                      <a:pPr marL="0" marR="0">
                        <a:lnSpc>
                          <a:spcPct val="107000"/>
                        </a:lnSpc>
                        <a:spcBef>
                          <a:spcPts val="200"/>
                        </a:spcBef>
                        <a:spcAft>
                          <a:spcPts val="0"/>
                        </a:spcAft>
                      </a:pPr>
                      <a:r>
                        <a:rPr lang="en-GB" sz="11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SP-230113</a:t>
                      </a:r>
                      <a:endParaRPr lang="en-US" sz="11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WID Revised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a:effectLst/>
                          <a:latin typeface="Arial" panose="020B0604020202020204" pitchFamily="34" charset="0"/>
                          <a:ea typeface="Times New Roman" panose="02020603050405020304" pitchFamily="18" charset="0"/>
                          <a:cs typeface="Arial" panose="020B0604020202020204" pitchFamily="34" charset="0"/>
                        </a:rPr>
                        <a:t>Approval</a:t>
                      </a:r>
                      <a:endParaRPr lang="en-US" sz="1000">
                        <a:effectLst/>
                        <a:latin typeface="Arial" panose="020B0604020202020204" pitchFamily="34" charset="0"/>
                        <a:ea typeface="Calibri" panose="020F0502020204030204" pitchFamily="34" charset="0"/>
                        <a:cs typeface="Arial" panose="020B0604020202020204" pitchFamily="34" charset="0"/>
                      </a:endParaRPr>
                    </a:p>
                  </a:txBody>
                  <a:tcPr marL="27825" marR="278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Revised WID: Enhancement of NSAC for maximum number of UEs with at least one PDU session/PDN connection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100" dirty="0" err="1">
                          <a:effectLst/>
                          <a:latin typeface="Calibri" panose="020F0502020204030204" pitchFamily="34" charset="0"/>
                          <a:ea typeface="Calibri" panose="020F0502020204030204" pitchFamily="34" charset="0"/>
                          <a:cs typeface="Times New Roman" panose="02020603050405020304" pitchFamily="18" charset="0"/>
                        </a:rPr>
                        <a:t>eNSAC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1608733"/>
                  </a:ext>
                </a:extLst>
              </a:tr>
            </a:tbl>
          </a:graphicData>
        </a:graphic>
      </p:graphicFrame>
    </p:spTree>
    <p:extLst>
      <p:ext uri="{BB962C8B-B14F-4D97-AF65-F5344CB8AC3E}">
        <p14:creationId xmlns:p14="http://schemas.microsoft.com/office/powerpoint/2010/main" val="42059089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(3/3)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a:t>Rel-18 TSs/TRs for </a:t>
            </a:r>
            <a:r>
              <a:rPr lang="de-DE" altLang="de-DE" sz="2400">
                <a:solidFill>
                  <a:srgbClr val="FF0000"/>
                </a:solidFill>
              </a:rPr>
              <a:t>Approval</a:t>
            </a:r>
          </a:p>
          <a:p>
            <a:pPr marL="457200" lvl="1" indent="0" eaLnBrk="1" hangingPunct="1">
              <a:buNone/>
            </a:pPr>
            <a:endParaRPr lang="de-DE" sz="1600"/>
          </a:p>
          <a:p>
            <a:pPr eaLnBrk="1" hangingPunct="1"/>
            <a:endParaRPr lang="de-DE" sz="1600"/>
          </a:p>
          <a:p>
            <a:pPr marL="457200" lvl="1" indent="0" eaLnBrk="1" hangingPunct="1">
              <a:buNone/>
            </a:pPr>
            <a:endParaRPr lang="zh-CN" altLang="zh-CN" sz="1600" b="1">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a:p>
          <a:p>
            <a:pPr lvl="1"/>
            <a:endParaRPr lang="en-GB" sz="1600"/>
          </a:p>
          <a:p>
            <a:pPr eaLnBrk="1" hangingPunct="1"/>
            <a:endParaRPr lang="de-DE" altLang="de-DE" sz="220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1518538613"/>
              </p:ext>
            </p:extLst>
          </p:nvPr>
        </p:nvGraphicFramePr>
        <p:xfrm>
          <a:off x="565041" y="2161684"/>
          <a:ext cx="8083659" cy="2268540"/>
        </p:xfrm>
        <a:graphic>
          <a:graphicData uri="http://schemas.openxmlformats.org/drawingml/2006/table">
            <a:tbl>
              <a:tblPr firstRow="1" firstCol="1" bandRow="1"/>
              <a:tblGrid>
                <a:gridCol w="921363">
                  <a:extLst>
                    <a:ext uri="{9D8B030D-6E8A-4147-A177-3AD203B41FA5}">
                      <a16:colId xmlns:a16="http://schemas.microsoft.com/office/drawing/2014/main" val="2601585300"/>
                    </a:ext>
                  </a:extLst>
                </a:gridCol>
                <a:gridCol w="3530370">
                  <a:extLst>
                    <a:ext uri="{9D8B030D-6E8A-4147-A177-3AD203B41FA5}">
                      <a16:colId xmlns:a16="http://schemas.microsoft.com/office/drawing/2014/main" val="2630789846"/>
                    </a:ext>
                  </a:extLst>
                </a:gridCol>
                <a:gridCol w="859143">
                  <a:extLst>
                    <a:ext uri="{9D8B030D-6E8A-4147-A177-3AD203B41FA5}">
                      <a16:colId xmlns:a16="http://schemas.microsoft.com/office/drawing/2014/main" val="1660015907"/>
                    </a:ext>
                  </a:extLst>
                </a:gridCol>
                <a:gridCol w="693196">
                  <a:extLst>
                    <a:ext uri="{9D8B030D-6E8A-4147-A177-3AD203B41FA5}">
                      <a16:colId xmlns:a16="http://schemas.microsoft.com/office/drawing/2014/main" val="312034925"/>
                    </a:ext>
                  </a:extLst>
                </a:gridCol>
                <a:gridCol w="834864">
                  <a:extLst>
                    <a:ext uri="{9D8B030D-6E8A-4147-A177-3AD203B41FA5}">
                      <a16:colId xmlns:a16="http://schemas.microsoft.com/office/drawing/2014/main" val="1699507725"/>
                    </a:ext>
                  </a:extLst>
                </a:gridCol>
                <a:gridCol w="1244723">
                  <a:extLst>
                    <a:ext uri="{9D8B030D-6E8A-4147-A177-3AD203B41FA5}">
                      <a16:colId xmlns:a16="http://schemas.microsoft.com/office/drawing/2014/main" val="1427777541"/>
                    </a:ext>
                  </a:extLst>
                </a:gridCol>
              </a:tblGrid>
              <a:tr h="142695">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TSG SA#</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Title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For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Release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TR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WI Code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val="2203033096"/>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SP-230082</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23.700-08: Study on enhanced support of Non-Public Networks; Phase 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FS_eNPN_Ph2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SP-230083</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23.700-17: Study on support for 5WWC; Phase 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FS_5WWC_Ph2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073220"/>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SP-230084</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23.700-62: Study on UPF enhancement for Exposure And SBA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FS_UPEAS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909269"/>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SP-230085</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23.700-74: Study on generic group management, exposure and communication enhancements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FS_GMEC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6492970"/>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SP-230086</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23.700-85: Study on enhancement of 5G UE Policy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23.700-85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FS_eUEPO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9180029"/>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SP-230087</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23.700-87: Study on system architecture enhancement for next generation real time communication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23.700-87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FS_NG_RTC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2797732"/>
                  </a:ext>
                </a:extLst>
              </a:tr>
              <a:tr h="142695">
                <a:tc>
                  <a:txBody>
                    <a:bodyPr/>
                    <a:lstStyle/>
                    <a:p>
                      <a:pPr marL="0" marR="0">
                        <a:lnSpc>
                          <a:spcPct val="107000"/>
                        </a:lnSpc>
                        <a:spcBef>
                          <a:spcPts val="200"/>
                        </a:spcBef>
                        <a:spcAft>
                          <a:spcPts val="0"/>
                        </a:spcAft>
                      </a:pPr>
                      <a:r>
                        <a:rPr lang="en-GB"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SP-230088</a:t>
                      </a:r>
                      <a:endParaRPr lang="en-US" sz="1100" b="1">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23.700-88: Study on architecture enhancements for Personal IoT Network (PIN)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23.700-88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FS_PIN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8691979"/>
                  </a:ext>
                </a:extLst>
              </a:tr>
            </a:tbl>
          </a:graphicData>
        </a:graphic>
      </p:graphicFrame>
    </p:spTree>
    <p:extLst>
      <p:ext uri="{BB962C8B-B14F-4D97-AF65-F5344CB8AC3E}">
        <p14:creationId xmlns:p14="http://schemas.microsoft.com/office/powerpoint/2010/main" val="1521067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a:solidFill>
                  <a:schemeClr val="bg1">
                    <a:lumMod val="65000"/>
                  </a:schemeClr>
                </a:solidFill>
              </a:rPr>
              <a:t> 1) General aspects (events since SA#98-e, statistics, next meetings)</a:t>
            </a:r>
          </a:p>
          <a:p>
            <a:pPr eaLnBrk="1" hangingPunct="1">
              <a:defRPr/>
            </a:pPr>
            <a:r>
              <a:rPr lang="en-GB" sz="2000">
                <a:solidFill>
                  <a:schemeClr val="bg1">
                    <a:lumMod val="65000"/>
                  </a:schemeClr>
                </a:solidFill>
              </a:rPr>
              <a:t> 2) SA Work Report</a:t>
            </a:r>
          </a:p>
          <a:p>
            <a:pPr lvl="1" eaLnBrk="1" hangingPunct="1">
              <a:defRPr/>
            </a:pPr>
            <a:r>
              <a:rPr lang="en-GB" sz="1800">
                <a:solidFill>
                  <a:schemeClr val="bg1">
                    <a:lumMod val="65000"/>
                  </a:schemeClr>
                </a:solidFill>
              </a:rPr>
              <a:t>2.1) Rel-14 and before Maintenance</a:t>
            </a:r>
          </a:p>
          <a:p>
            <a:pPr lvl="1" eaLnBrk="1" hangingPunct="1">
              <a:defRPr/>
            </a:pPr>
            <a:r>
              <a:rPr lang="en-GB" sz="1800">
                <a:solidFill>
                  <a:schemeClr val="bg1">
                    <a:lumMod val="65000"/>
                  </a:schemeClr>
                </a:solidFill>
              </a:rPr>
              <a:t>2.2) Rel-15 Maintenance and Work</a:t>
            </a:r>
          </a:p>
          <a:p>
            <a:pPr lvl="1" eaLnBrk="1" hangingPunct="1">
              <a:defRPr/>
            </a:pPr>
            <a:r>
              <a:rPr lang="en-GB" sz="1800">
                <a:solidFill>
                  <a:schemeClr val="bg1">
                    <a:lumMod val="65000"/>
                  </a:schemeClr>
                </a:solidFill>
              </a:rPr>
              <a:t>2.3) Rel-16 and later Work and Maintenance</a:t>
            </a:r>
          </a:p>
          <a:p>
            <a:pPr lvl="1" eaLnBrk="1" hangingPunct="1">
              <a:defRPr/>
            </a:pPr>
            <a:r>
              <a:rPr lang="en-US" sz="1800">
                <a:solidFill>
                  <a:schemeClr val="bg1">
                    <a:lumMod val="65000"/>
                  </a:schemeClr>
                </a:solidFill>
              </a:rPr>
              <a:t>2.4) Rel-17 Study/Work</a:t>
            </a:r>
          </a:p>
          <a:p>
            <a:pPr lvl="1" eaLnBrk="1" hangingPunct="1">
              <a:defRPr/>
            </a:pPr>
            <a:r>
              <a:rPr lang="en-US" sz="1800">
                <a:solidFill>
                  <a:schemeClr val="bg1">
                    <a:lumMod val="65000"/>
                  </a:schemeClr>
                </a:solidFill>
              </a:rPr>
              <a:t>2.5) Rel-18 Study/Work</a:t>
            </a:r>
          </a:p>
          <a:p>
            <a:pPr lvl="1" eaLnBrk="1" hangingPunct="1">
              <a:defRPr/>
            </a:pPr>
            <a:r>
              <a:rPr lang="en-GB" sz="1800">
                <a:solidFill>
                  <a:schemeClr val="bg1">
                    <a:lumMod val="65000"/>
                  </a:schemeClr>
                </a:solidFill>
              </a:rPr>
              <a:t>2.6) IETF Dependency Update</a:t>
            </a:r>
          </a:p>
          <a:p>
            <a:pPr eaLnBrk="1" hangingPunct="1">
              <a:defRPr/>
            </a:pPr>
            <a:r>
              <a:rPr lang="en-GB" sz="2000">
                <a:solidFill>
                  <a:schemeClr val="bg1">
                    <a:lumMod val="65000"/>
                  </a:schemeClr>
                </a:solidFill>
              </a:rPr>
              <a:t> 3) Action Items</a:t>
            </a:r>
          </a:p>
          <a:p>
            <a:pPr eaLnBrk="1" hangingPunct="1">
              <a:defRPr/>
            </a:pPr>
            <a:r>
              <a:rPr lang="en-GB" sz="2000">
                <a:solidFill>
                  <a:schemeClr val="bg1">
                    <a:lumMod val="65000"/>
                  </a:schemeClr>
                </a:solidFill>
              </a:rPr>
              <a:t> 4) Documents for Information and Approval</a:t>
            </a:r>
          </a:p>
          <a:p>
            <a:pPr eaLnBrk="1" hangingPunct="1">
              <a:defRPr/>
            </a:pPr>
            <a:r>
              <a:rPr lang="en-GB" sz="2000">
                <a:solidFill>
                  <a:schemeClr val="bg1">
                    <a:lumMod val="65000"/>
                  </a:schemeClr>
                </a:solidFill>
              </a:rPr>
              <a:t> </a:t>
            </a:r>
            <a:r>
              <a:rPr lang="en-GB" sz="2000" b="1" i="1"/>
              <a:t>5) Collected Items requiring action from SA</a:t>
            </a:r>
          </a:p>
        </p:txBody>
      </p:sp>
      <p:sp>
        <p:nvSpPr>
          <p:cNvPr id="50180" name="Text Box 3"/>
          <p:cNvSpPr txBox="1">
            <a:spLocks noChangeArrowheads="1"/>
          </p:cNvSpPr>
          <p:nvPr/>
        </p:nvSpPr>
        <p:spPr bwMode="auto">
          <a:xfrm>
            <a:off x="93418" y="483699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a:t>5) Collected Items requiring action </a:t>
            </a:r>
            <a:br>
              <a:rPr lang="en-GB" altLang="de-DE" b="1"/>
            </a:br>
            <a:r>
              <a:rPr lang="en-GB" altLang="de-DE" b="1"/>
              <a:t>from SA</a:t>
            </a:r>
            <a:endParaRPr lang="de-DE" altLang="de-DE" b="1"/>
          </a:p>
        </p:txBody>
      </p:sp>
      <p:sp>
        <p:nvSpPr>
          <p:cNvPr id="51203" name="Content Placeholder 2"/>
          <p:cNvSpPr>
            <a:spLocks noGrp="1"/>
          </p:cNvSpPr>
          <p:nvPr>
            <p:ph idx="1"/>
          </p:nvPr>
        </p:nvSpPr>
        <p:spPr>
          <a:xfrm>
            <a:off x="368969" y="1664208"/>
            <a:ext cx="8048847" cy="4189239"/>
          </a:xfrm>
        </p:spPr>
        <p:txBody>
          <a:bodyPr/>
          <a:lstStyle/>
          <a:p>
            <a:pPr eaLnBrk="1" hangingPunct="1">
              <a:spcBef>
                <a:spcPts val="600"/>
              </a:spcBef>
              <a:spcAft>
                <a:spcPts val="600"/>
              </a:spcAft>
              <a:defRPr/>
            </a:pPr>
            <a:r>
              <a:rPr lang="en-US" sz="1800" dirty="0">
                <a:solidFill>
                  <a:srgbClr val="FF0000"/>
                </a:solidFill>
              </a:rPr>
              <a:t>1) Approval of Rel-18 revised SIDs/WIDs </a:t>
            </a:r>
            <a:r>
              <a:rPr lang="en-US" sz="1800" i="1" dirty="0">
                <a:solidFill>
                  <a:srgbClr val="FF0000"/>
                </a:solidFill>
              </a:rPr>
              <a:t>(Please see slide #74 &amp; slide #75)</a:t>
            </a:r>
          </a:p>
          <a:p>
            <a:pPr marL="457200" lvl="1" indent="-457200" eaLnBrk="1" hangingPunct="1">
              <a:spcBef>
                <a:spcPts val="600"/>
              </a:spcBef>
              <a:spcAft>
                <a:spcPts val="600"/>
              </a:spcAft>
              <a:buBlip>
                <a:blip r:embed="rId2"/>
              </a:buBlip>
              <a:defRPr/>
            </a:pPr>
            <a:r>
              <a:rPr lang="en-US" sz="1800" dirty="0">
                <a:solidFill>
                  <a:srgbClr val="FF0000"/>
                </a:solidFill>
              </a:rPr>
              <a:t>2) Approval of TRs </a:t>
            </a:r>
            <a:r>
              <a:rPr lang="en-US" sz="1800" i="1" dirty="0">
                <a:solidFill>
                  <a:srgbClr val="FF0000"/>
                </a:solidFill>
              </a:rPr>
              <a:t>(Please see slide #76)</a:t>
            </a:r>
          </a:p>
          <a:p>
            <a:pPr marL="857250" lvl="2" indent="-457200" eaLnBrk="1" hangingPunct="1">
              <a:spcBef>
                <a:spcPts val="600"/>
              </a:spcBef>
              <a:spcAft>
                <a:spcPts val="1200"/>
              </a:spcAft>
              <a:buBlip>
                <a:blip r:embed="rId2"/>
              </a:buBlip>
              <a:defRPr/>
            </a:pPr>
            <a:endParaRPr lang="en-US" sz="1400" i="1" dirty="0">
              <a:solidFill>
                <a:srgbClr val="FF0000"/>
              </a:solidFill>
            </a:endParaRPr>
          </a:p>
          <a:p>
            <a:pPr marL="457200" lvl="1" indent="-457200" eaLnBrk="1" hangingPunct="1">
              <a:spcBef>
                <a:spcPts val="600"/>
              </a:spcBef>
              <a:spcAft>
                <a:spcPts val="1200"/>
              </a:spcAft>
              <a:buBlip>
                <a:blip r:embed="rId2"/>
              </a:buBlip>
              <a:defRPr/>
            </a:pPr>
            <a:endParaRPr lang="en-GB" sz="1800" dirty="0">
              <a:solidFill>
                <a:srgbClr val="FF0000"/>
              </a:solidFill>
              <a:ea typeface="+mn-ea"/>
              <a:cs typeface="+mn-cs"/>
            </a:endParaRPr>
          </a:p>
          <a:p>
            <a:pPr eaLnBrk="1" hangingPunct="1">
              <a:spcBef>
                <a:spcPts val="600"/>
              </a:spcBef>
              <a:spcAft>
                <a:spcPts val="1200"/>
              </a:spcAft>
              <a:defRPr/>
            </a:pPr>
            <a:endParaRPr lang="en-US" sz="1800" i="1" dirty="0">
              <a:solidFill>
                <a:srgbClr val="FF0000"/>
              </a:solidFill>
            </a:endParaRPr>
          </a:p>
          <a:p>
            <a:pPr marL="0" indent="0" eaLnBrk="1" hangingPunct="1">
              <a:spcBef>
                <a:spcPts val="600"/>
              </a:spcBef>
              <a:spcAft>
                <a:spcPts val="1200"/>
              </a:spcAft>
              <a:buNone/>
              <a:defRPr/>
            </a:pPr>
            <a:endParaRPr lang="en-US" sz="1800" i="1" dirty="0">
              <a:solidFill>
                <a:srgbClr val="FF0000"/>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a:latin typeface="Arial" panose="020B0604020202020204" pitchFamily="34" charset="0"/>
              </a:rPr>
              <a:t>Puneet Jain</a:t>
            </a:r>
          </a:p>
          <a:p>
            <a:pPr>
              <a:spcBef>
                <a:spcPct val="0"/>
              </a:spcBef>
              <a:buFontTx/>
              <a:buNone/>
            </a:pPr>
            <a:r>
              <a:rPr lang="en-US" altLang="en-US" sz="1000">
                <a:latin typeface="Arial" panose="020B0604020202020204" pitchFamily="34" charset="0"/>
              </a:rPr>
              <a:t>Chair of 3GPP SA2</a:t>
            </a:r>
          </a:p>
          <a:p>
            <a:pPr>
              <a:spcBef>
                <a:spcPct val="0"/>
              </a:spcBef>
              <a:buFontTx/>
              <a:buNone/>
            </a:pPr>
            <a:r>
              <a:rPr lang="en-US" altLang="en-US" sz="1000">
                <a:latin typeface="Arial" panose="020B0604020202020204" pitchFamily="34" charset="0"/>
                <a:hlinkClick r:id="rId3"/>
              </a:rPr>
              <a:t>puneet.jain@intel.com</a:t>
            </a:r>
            <a:endParaRPr lang="en-US" altLang="en-US" sz="1000">
              <a:latin typeface="Arial" panose="020B0604020202020204" pitchFamily="34" charset="0"/>
            </a:endParaRPr>
          </a:p>
          <a:p>
            <a:pPr>
              <a:spcBef>
                <a:spcPct val="0"/>
              </a:spcBef>
              <a:buFontTx/>
              <a:buNone/>
            </a:pPr>
            <a:r>
              <a:rPr lang="en-US" altLang="en-US" sz="1000">
                <a:latin typeface="Arial" panose="020B0604020202020204" pitchFamily="34" charset="0"/>
                <a:hlinkClick r:id="rId4"/>
              </a:rPr>
              <a:t>www.3gpp.org</a:t>
            </a:r>
            <a:endParaRPr lang="en-US" altLang="en-US" sz="100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a:t>1) General Aspects (5/7)</a:t>
            </a:r>
            <a:br>
              <a:rPr lang="de-DE" altLang="de-DE" b="1"/>
            </a:br>
            <a:r>
              <a:rPr lang="de-DE" altLang="de-DE" sz="2800" b="1"/>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3" name="Chart 2">
            <a:extLst>
              <a:ext uri="{FF2B5EF4-FFF2-40B4-BE49-F238E27FC236}">
                <a16:creationId xmlns:a16="http://schemas.microsoft.com/office/drawing/2014/main" id="{68A5B159-0055-44CA-BBE4-DEAC7A5B4DF1}"/>
              </a:ext>
            </a:extLst>
          </p:cNvPr>
          <p:cNvGraphicFramePr>
            <a:graphicFrameLocks/>
          </p:cNvGraphicFramePr>
          <p:nvPr/>
        </p:nvGraphicFramePr>
        <p:xfrm>
          <a:off x="899508" y="1230285"/>
          <a:ext cx="7521286" cy="479298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a:t>1) General Aspects (6/7)</a:t>
            </a:r>
            <a:br>
              <a:rPr lang="de-DE" altLang="de-DE" b="1"/>
            </a:br>
            <a:r>
              <a:rPr lang="de-DE" altLang="de-DE" sz="2800" b="1"/>
              <a:t>Document Handling / Meeting</a:t>
            </a:r>
          </a:p>
        </p:txBody>
      </p:sp>
      <p:sp>
        <p:nvSpPr>
          <p:cNvPr id="17411" name="TextBox 12"/>
          <p:cNvSpPr txBox="1">
            <a:spLocks noChangeArrowheads="1"/>
          </p:cNvSpPr>
          <p:nvPr/>
        </p:nvSpPr>
        <p:spPr bwMode="auto">
          <a:xfrm rot="-5400000">
            <a:off x="-575821" y="3070834"/>
            <a:ext cx="1451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200" b="1">
                <a:latin typeface="Arial" panose="020B0604020202020204" pitchFamily="34" charset="0"/>
              </a:rPr>
              <a:t>Number of Tdocs</a:t>
            </a:r>
          </a:p>
        </p:txBody>
      </p:sp>
      <p:graphicFrame>
        <p:nvGraphicFramePr>
          <p:cNvPr id="4" name="Chart 3">
            <a:extLst>
              <a:ext uri="{FF2B5EF4-FFF2-40B4-BE49-F238E27FC236}">
                <a16:creationId xmlns:a16="http://schemas.microsoft.com/office/drawing/2014/main" id="{66C5960D-783D-49E4-9DE8-3F256BED0767}"/>
              </a:ext>
            </a:extLst>
          </p:cNvPr>
          <p:cNvGraphicFramePr>
            <a:graphicFrameLocks/>
          </p:cNvGraphicFramePr>
          <p:nvPr/>
        </p:nvGraphicFramePr>
        <p:xfrm>
          <a:off x="289449" y="1190171"/>
          <a:ext cx="8801788" cy="469375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TotalTime>
  <Words>9823</Words>
  <Application>Microsoft Office PowerPoint</Application>
  <PresentationFormat>On-screen Show (4:3)</PresentationFormat>
  <Paragraphs>1927</Paragraphs>
  <Slides>79</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79</vt:i4>
      </vt:variant>
    </vt:vector>
  </HeadingPairs>
  <TitlesOfParts>
    <vt:vector size="87" baseType="lpstr">
      <vt:lpstr>Abadi</vt:lpstr>
      <vt:lpstr>Arial</vt:lpstr>
      <vt:lpstr>Arial </vt:lpstr>
      <vt:lpstr>Calibri</vt:lpstr>
      <vt:lpstr>Symbol</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vt:lpstr>
      <vt:lpstr>Contents</vt:lpstr>
      <vt:lpstr>2.4) Rel-17 Study/Work (1/19)</vt:lpstr>
      <vt:lpstr>PowerPoint Presentation</vt:lpstr>
      <vt:lpstr>2.4) Rel-17 Study/Work (3/19)</vt:lpstr>
      <vt:lpstr>2.4) Rel-17 Study/Work (4/19)</vt:lpstr>
      <vt:lpstr>2.4) Rel-17 Study/Work (5/19)</vt:lpstr>
      <vt:lpstr>2.4) Rel-17 Study/Work (6/19)</vt:lpstr>
      <vt:lpstr>2.4) Rel-17 Study/Work (7/19)</vt:lpstr>
      <vt:lpstr>2.4) Rel-17 Study/Work (8/19)</vt:lpstr>
      <vt:lpstr>2.4) Rel-17 Study/Work (9/19)</vt:lpstr>
      <vt:lpstr>2.4) Rel-17 Study/Work (10/19)</vt:lpstr>
      <vt:lpstr>2.4) Rel-17 Study/Work (11/19)</vt:lpstr>
      <vt:lpstr>2.4) Rel-17 Study/Work (12/19)</vt:lpstr>
      <vt:lpstr>2.4) Rel-17 Study/Work (13/19)</vt:lpstr>
      <vt:lpstr>2.4) Rel-17 Study/Work (14/19)</vt:lpstr>
      <vt:lpstr>2.4) Rel-17 Study/Work (15/19)</vt:lpstr>
      <vt:lpstr>2.4) Rel-17 Study/Work (16/19)</vt:lpstr>
      <vt:lpstr>2.4) Rel-17 Study/Work (17/19)</vt:lpstr>
      <vt:lpstr>2.4) Rel-17 Study/Work (18/19)</vt:lpstr>
      <vt:lpstr>2.4) Rel-17 Study/Work (19/19)</vt:lpstr>
      <vt:lpstr>Contents</vt:lpstr>
      <vt:lpstr>2.5) Rel-18 Study/Work: Summary</vt:lpstr>
      <vt:lpstr>2.5) Rel-18 Study/Work (1/29)</vt:lpstr>
      <vt:lpstr>2.5) Rel-18 Study/Work (2/29)</vt:lpstr>
      <vt:lpstr>2.5) Rel-18 Study/Work (3/29)</vt:lpstr>
      <vt:lpstr>2.5) Rel-18 Study/Work (4/29)</vt:lpstr>
      <vt:lpstr>2.5) Rel-18 Study/Work (5/29)</vt:lpstr>
      <vt:lpstr>2.5) Rel-18 Study/Work (6/29)</vt:lpstr>
      <vt:lpstr>2.5) Rel-18 Study/Work (7/29)</vt:lpstr>
      <vt:lpstr>2.5) Rel-18 Study/Work (8/29)</vt:lpstr>
      <vt:lpstr>2.5) Rel-18 Study/Work (9/29)</vt:lpstr>
      <vt:lpstr>2.5) Rel-18 Study/Work (10/29)</vt:lpstr>
      <vt:lpstr>2.5) Rel-18 Study/Work (11/29)</vt:lpstr>
      <vt:lpstr>2.5) Rel-18 Study/Work (12/29)</vt:lpstr>
      <vt:lpstr>2.5) Rel-18 Study/Work (13/29)</vt:lpstr>
      <vt:lpstr>2.5) Rel-18 Study/Work (14/29)</vt:lpstr>
      <vt:lpstr>2.5) Rel-18 Study/Work (15/29)</vt:lpstr>
      <vt:lpstr>2.5) Rel-18 Study/Work (16/29)</vt:lpstr>
      <vt:lpstr>2.5) Rel-18 Study/Work (17/29)</vt:lpstr>
      <vt:lpstr>2.5) Rel-18 Study/Work (18/29)</vt:lpstr>
      <vt:lpstr>2.5) Rel-18 Study/Work (19/29)</vt:lpstr>
      <vt:lpstr>2.5) Rel-18 Study/Work (20/29)</vt:lpstr>
      <vt:lpstr>2.5) Rel-18 Study/Work (21/29)</vt:lpstr>
      <vt:lpstr>2.5) Rel-18 Study/Work (22/29)</vt:lpstr>
      <vt:lpstr>2.5) Rel-18 Study/Work (23/29)</vt:lpstr>
      <vt:lpstr>2.5) Rel-18 Study/Work (24/29)</vt:lpstr>
      <vt:lpstr>2.5) Rel-18 Study/Work (25/29)</vt:lpstr>
      <vt:lpstr>2.5) Rel-18 Study/Work (26/29)</vt:lpstr>
      <vt:lpstr>2.5) Rel-18 Study/Work (27/29)</vt:lpstr>
      <vt:lpstr>2.5) Rel-18 Study/Work (28/29)</vt:lpstr>
      <vt:lpstr>2.5) Rel-18 Study/Work (29/29)</vt:lpstr>
      <vt:lpstr>Contents</vt:lpstr>
      <vt:lpstr>2.6) IETF and External SDO Normative Reference Update</vt:lpstr>
      <vt:lpstr>Contents</vt:lpstr>
      <vt:lpstr>3) SA2 Work Planning</vt:lpstr>
      <vt:lpstr>Contents</vt:lpstr>
      <vt:lpstr>4) Documents for Information and Approval (1/3)</vt:lpstr>
      <vt:lpstr>4) Documents for Information and Approval (2/3)</vt:lpstr>
      <vt:lpstr>4) Documents for Information and Approval (3/3)</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Jain, Puneet</cp:lastModifiedBy>
  <cp:revision>12</cp:revision>
  <dcterms:created xsi:type="dcterms:W3CDTF">2008-08-30T09:32:10Z</dcterms:created>
  <dcterms:modified xsi:type="dcterms:W3CDTF">2023-03-15T02:19:01Z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